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7" r:id="rId6"/>
    <p:sldId id="269" r:id="rId7"/>
    <p:sldId id="263" r:id="rId8"/>
    <p:sldId id="265" r:id="rId9"/>
    <p:sldId id="284" r:id="rId10"/>
    <p:sldId id="270" r:id="rId11"/>
    <p:sldId id="318" r:id="rId12"/>
    <p:sldId id="264" r:id="rId13"/>
    <p:sldId id="268" r:id="rId14"/>
    <p:sldId id="273" r:id="rId15"/>
    <p:sldId id="278" r:id="rId16"/>
    <p:sldId id="271" r:id="rId17"/>
    <p:sldId id="279" r:id="rId18"/>
    <p:sldId id="274" r:id="rId19"/>
    <p:sldId id="276" r:id="rId20"/>
    <p:sldId id="272" r:id="rId21"/>
    <p:sldId id="275" r:id="rId22"/>
    <p:sldId id="277" r:id="rId23"/>
    <p:sldId id="280" r:id="rId24"/>
    <p:sldId id="308" r:id="rId25"/>
    <p:sldId id="281" r:id="rId26"/>
    <p:sldId id="282" r:id="rId27"/>
    <p:sldId id="286" r:id="rId28"/>
    <p:sldId id="283" r:id="rId29"/>
    <p:sldId id="287" r:id="rId30"/>
    <p:sldId id="297" r:id="rId31"/>
    <p:sldId id="288" r:id="rId32"/>
    <p:sldId id="289" r:id="rId33"/>
    <p:sldId id="294" r:id="rId34"/>
    <p:sldId id="290" r:id="rId35"/>
    <p:sldId id="291" r:id="rId36"/>
    <p:sldId id="292" r:id="rId37"/>
    <p:sldId id="293" r:id="rId38"/>
    <p:sldId id="301" r:id="rId39"/>
    <p:sldId id="302" r:id="rId40"/>
    <p:sldId id="295" r:id="rId41"/>
    <p:sldId id="296" r:id="rId42"/>
    <p:sldId id="306" r:id="rId43"/>
    <p:sldId id="304" r:id="rId44"/>
    <p:sldId id="303" r:id="rId45"/>
    <p:sldId id="298" r:id="rId46"/>
    <p:sldId id="300" r:id="rId47"/>
    <p:sldId id="312" r:id="rId48"/>
    <p:sldId id="310" r:id="rId49"/>
    <p:sldId id="311" r:id="rId50"/>
    <p:sldId id="321" r:id="rId51"/>
    <p:sldId id="322" r:id="rId52"/>
    <p:sldId id="305" r:id="rId53"/>
    <p:sldId id="330" r:id="rId54"/>
    <p:sldId id="307" r:id="rId55"/>
    <p:sldId id="313" r:id="rId56"/>
    <p:sldId id="309" r:id="rId57"/>
    <p:sldId id="314" r:id="rId58"/>
    <p:sldId id="329" r:id="rId59"/>
    <p:sldId id="315" r:id="rId60"/>
    <p:sldId id="316" r:id="rId61"/>
    <p:sldId id="317" r:id="rId62"/>
    <p:sldId id="319" r:id="rId63"/>
    <p:sldId id="323" r:id="rId64"/>
    <p:sldId id="320" r:id="rId65"/>
    <p:sldId id="324" r:id="rId66"/>
    <p:sldId id="325" r:id="rId67"/>
    <p:sldId id="326" r:id="rId68"/>
    <p:sldId id="331" r:id="rId69"/>
    <p:sldId id="327" r:id="rId70"/>
    <p:sldId id="328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CC"/>
    <a:srgbClr val="D2FDCB"/>
    <a:srgbClr val="660066"/>
    <a:srgbClr val="CAFED3"/>
    <a:srgbClr val="D16FFD"/>
    <a:srgbClr val="0066FF"/>
    <a:srgbClr val="70DBF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0.11238104405781812"/>
          <c:y val="9.3372626625902941E-2"/>
          <c:w val="0.74746023828484265"/>
          <c:h val="0.6695387122664938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999FF"/>
            </a:solidFill>
          </c:spPr>
          <c:dLbls>
            <c:dLbl>
              <c:idx val="0"/>
              <c:layout/>
              <c:dLblPos val="outEnd"/>
              <c:showVal val="1"/>
            </c:dLbl>
            <c:dLbl>
              <c:idx val="1"/>
              <c:layout/>
              <c:dLblPos val="outEnd"/>
              <c:showVal val="1"/>
            </c:dLbl>
            <c:delete val="1"/>
          </c:dLbls>
          <c:cat>
            <c:strRef>
              <c:f>Лист1!$A$2:$A$4</c:f>
              <c:strCache>
                <c:ptCount val="2"/>
                <c:pt idx="0">
                  <c:v>русский 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2"/>
                <c:pt idx="0">
                  <c:v>русский 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98.5</c:v>
                </c:pt>
                <c:pt idx="1">
                  <c:v>100</c:v>
                </c:pt>
              </c:numCache>
            </c:numRef>
          </c:val>
        </c:ser>
        <c:axId val="70930816"/>
        <c:axId val="70932352"/>
      </c:barChart>
      <c:catAx>
        <c:axId val="7093081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70932352"/>
        <c:crosses val="autoZero"/>
        <c:auto val="1"/>
        <c:lblAlgn val="ctr"/>
        <c:lblOffset val="100"/>
      </c:catAx>
      <c:valAx>
        <c:axId val="70932352"/>
        <c:scaling>
          <c:orientation val="minMax"/>
        </c:scaling>
        <c:axPos val="l"/>
        <c:majorGridlines/>
        <c:numFmt formatCode="General" sourceLinked="1"/>
        <c:tickLblPos val="nextTo"/>
        <c:crossAx val="7093081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E60AE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75.8</c:v>
                </c:pt>
                <c:pt idx="1">
                  <c:v>83.6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279AF9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Лист1!$A$2:$A$3</c:f>
              <c:strCache>
                <c:ptCount val="2"/>
                <c:pt idx="0">
                  <c:v>русский язык</c:v>
                </c:pt>
                <c:pt idx="1">
                  <c:v>математика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55.7</c:v>
                </c:pt>
                <c:pt idx="1">
                  <c:v>42.7</c:v>
                </c:pt>
              </c:numCache>
            </c:numRef>
          </c:val>
        </c:ser>
        <c:axId val="86285696"/>
        <c:axId val="86291584"/>
      </c:barChart>
      <c:catAx>
        <c:axId val="86285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6291584"/>
        <c:crosses val="autoZero"/>
        <c:auto val="1"/>
        <c:lblAlgn val="ctr"/>
        <c:lblOffset val="100"/>
      </c:catAx>
      <c:valAx>
        <c:axId val="86291584"/>
        <c:scaling>
          <c:orientation val="minMax"/>
        </c:scaling>
        <c:axPos val="l"/>
        <c:majorGridlines/>
        <c:numFmt formatCode="General" sourceLinked="1"/>
        <c:tickLblPos val="nextTo"/>
        <c:crossAx val="862856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407775233383538"/>
          <c:y val="4.0816326530612526E-2"/>
          <c:w val="0.28194282868607207"/>
          <c:h val="0.11540253896834324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perspective val="30"/>
    </c:view3D>
    <c:plotArea>
      <c:layout>
        <c:manualLayout>
          <c:layoutTarget val="inner"/>
          <c:xMode val="edge"/>
          <c:yMode val="edge"/>
          <c:x val="9.7122297353256268E-2"/>
          <c:y val="8.1632653061224497E-2"/>
          <c:w val="0.8718149643743538"/>
          <c:h val="0.706285714285714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00FF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аттестат особого образца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0.10900000000000008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FF"/>
            </a:solidFill>
          </c:spPr>
          <c:dLbls>
            <c:dLbl>
              <c:idx val="0"/>
              <c:layout>
                <c:manualLayout>
                  <c:x val="1.5446128733212432E-2"/>
                  <c:y val="1.8415286703567504E-4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аттестат особого образца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0.10900000000000008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dLbls>
            <c:dLbl>
              <c:idx val="0"/>
              <c:layout>
                <c:manualLayout>
                  <c:x val="4.7418376261324204E-2"/>
                  <c:y val="-6.3848822406548144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аттестат особого образца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0.11600000000000002</c:v>
                </c:pt>
              </c:numCache>
            </c:numRef>
          </c:val>
        </c:ser>
        <c:shape val="cone"/>
        <c:axId val="93426432"/>
        <c:axId val="93427968"/>
        <c:axId val="0"/>
      </c:bar3DChart>
      <c:catAx>
        <c:axId val="9342643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3427968"/>
        <c:crosses val="autoZero"/>
        <c:auto val="1"/>
        <c:lblAlgn val="ctr"/>
        <c:lblOffset val="100"/>
      </c:catAx>
      <c:valAx>
        <c:axId val="93427968"/>
        <c:scaling>
          <c:orientation val="minMax"/>
        </c:scaling>
        <c:axPos val="l"/>
        <c:majorGridlines/>
        <c:numFmt formatCode="0.00%" sourceLinked="1"/>
        <c:tickLblPos val="nextTo"/>
        <c:crossAx val="934264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/>
              <c:spPr>
                <a:solidFill>
                  <a:schemeClr val="lt1"/>
                </a:solidFill>
                <a:ln w="25400" cap="flat" cmpd="sng" algn="ctr">
                  <a:solidFill>
                    <a:schemeClr val="accent4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elete val="1"/>
          </c:dLbls>
          <c:cat>
            <c:strRef>
              <c:f>Лист1!$A$2:$A$3</c:f>
              <c:strCache>
                <c:ptCount val="2"/>
                <c:pt idx="0">
                  <c:v>математика П</c:v>
                </c:pt>
                <c:pt idx="1">
                  <c:v>русский язык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53.9</c:v>
                </c:pt>
                <c:pt idx="1">
                  <c:v>53.9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1.8797892070496536E-2"/>
                </c:manualLayout>
              </c:layout>
              <c:showVal val="1"/>
            </c:dLbl>
            <c:dLbl>
              <c:idx val="1"/>
              <c:layout>
                <c:manualLayout>
                  <c:x val="4.6247034909592524E-3"/>
                  <c:y val="-3.1329820117494245E-2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математика П</c:v>
                </c:pt>
                <c:pt idx="1">
                  <c:v>русский язык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56.6</c:v>
                </c:pt>
                <c:pt idx="1">
                  <c:v>53.3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dLbls>
            <c:dLbl>
              <c:idx val="1"/>
              <c:layout>
                <c:manualLayout>
                  <c:x val="1.1561758727398161E-2"/>
                  <c:y val="-3.1329820117494245E-2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математика П</c:v>
                </c:pt>
                <c:pt idx="1">
                  <c:v>русский язык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54.6</c:v>
                </c:pt>
                <c:pt idx="1">
                  <c:v>50.4</c:v>
                </c:pt>
              </c:numCache>
            </c:numRef>
          </c:val>
        </c:ser>
        <c:shape val="cone"/>
        <c:axId val="86214144"/>
        <c:axId val="86215680"/>
        <c:axId val="0"/>
      </c:bar3DChart>
      <c:catAx>
        <c:axId val="8621414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86215680"/>
        <c:crosses val="autoZero"/>
        <c:auto val="1"/>
        <c:lblAlgn val="ctr"/>
        <c:lblOffset val="100"/>
      </c:catAx>
      <c:valAx>
        <c:axId val="86215680"/>
        <c:scaling>
          <c:orientation val="minMax"/>
        </c:scaling>
        <c:axPos val="l"/>
        <c:majorGridlines/>
        <c:numFmt formatCode="General" sourceLinked="1"/>
        <c:tickLblPos val="nextTo"/>
        <c:crossAx val="862141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/>
              <c:spPr>
                <a:solidFill>
                  <a:schemeClr val="lt1"/>
                </a:solidFill>
                <a:ln w="25400" cap="flat" cmpd="sng" algn="ctr">
                  <a:solidFill>
                    <a:schemeClr val="accent4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математика 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1.8797892070496536E-2"/>
                </c:manualLayout>
              </c:layout>
              <c:showVal val="1"/>
            </c:dLbl>
            <c:dLbl>
              <c:idx val="1"/>
              <c:layout>
                <c:manualLayout>
                  <c:x val="4.6247034909592524E-3"/>
                  <c:y val="-3.1329820117494231E-2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математика 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dLbls>
            <c:dLbl>
              <c:idx val="1"/>
              <c:layout>
                <c:manualLayout>
                  <c:x val="1.1561758727398163E-2"/>
                  <c:y val="-3.1329820117494231E-2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математика 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hape val="cone"/>
        <c:axId val="86026496"/>
        <c:axId val="86056960"/>
        <c:axId val="0"/>
      </c:bar3DChart>
      <c:catAx>
        <c:axId val="8602649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ru-RU"/>
          </a:p>
        </c:txPr>
        <c:crossAx val="86056960"/>
        <c:crosses val="autoZero"/>
        <c:auto val="1"/>
        <c:lblAlgn val="ctr"/>
        <c:lblOffset val="100"/>
      </c:catAx>
      <c:valAx>
        <c:axId val="86056960"/>
        <c:scaling>
          <c:orientation val="minMax"/>
        </c:scaling>
        <c:axPos val="l"/>
        <c:majorGridlines/>
        <c:numFmt formatCode="General" sourceLinked="1"/>
        <c:tickLblPos val="nextTo"/>
        <c:crossAx val="8602649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397425928760075E-2"/>
          <c:y val="4.8591771251367322E-2"/>
          <c:w val="0.79210666193059998"/>
          <c:h val="0.866372629058740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выпускников, награжденных золотой медалью "За особые успехи в учении"</c:v>
                </c:pt>
              </c:strCache>
            </c:strRef>
          </c:tx>
          <c:explosion val="25"/>
          <c:dPt>
            <c:idx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54-4078-BF30-3E5514BB8783}"/>
              </c:ext>
            </c:extLst>
          </c:dPt>
          <c:dPt>
            <c:idx val="1"/>
            <c:spPr>
              <a:solidFill>
                <a:srgbClr val="2EEF1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54-4078-BF30-3E5514BB8783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54-4078-BF30-3E5514BB8783}"/>
              </c:ext>
            </c:extLst>
          </c:dPt>
          <c:dLbls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54-4078-BF30-3E5514BB8783}"/>
            </c:ext>
          </c:extLst>
        </c:ser>
      </c:pie3DChart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ОЛИМПИАДА</c:v>
                </c:pt>
              </c:strCache>
            </c:strRef>
          </c:tx>
          <c:explosion val="25"/>
          <c:dPt>
            <c:idx val="0"/>
            <c:spPr>
              <a:solidFill>
                <a:srgbClr val="CAFED3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-4.6184738955823534E-2"/>
                  <c:y val="-5.1724137931034524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0040160642570413E-2"/>
                  <c:y val="-0.10919540229885165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4096385542168676E-2"/>
                  <c:y val="-5.7471264367816084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1.0040160642570413E-2"/>
                  <c:y val="5.7471264367816112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Победители и призеры  школьного этапа</c:v>
                </c:pt>
                <c:pt idx="1">
                  <c:v>Победители и призеры  муниципального  этапа</c:v>
                </c:pt>
                <c:pt idx="2">
                  <c:v>Победители и призеры  Республикансого  этапа</c:v>
                </c:pt>
                <c:pt idx="3">
                  <c:v>Участники Всроссийского этапа</c:v>
                </c:pt>
                <c:pt idx="4">
                  <c:v>Участники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210</c:v>
                </c:pt>
                <c:pt idx="1">
                  <c:v>23</c:v>
                </c:pt>
                <c:pt idx="2">
                  <c:v>2</c:v>
                </c:pt>
                <c:pt idx="3">
                  <c:v>0</c:v>
                </c:pt>
                <c:pt idx="4">
                  <c:v>447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6159953484753566"/>
          <c:y val="7.5885161931851033E-2"/>
          <c:w val="0.4149358413531643"/>
          <c:h val="0.84188282632071865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6B311B0-7EB2-415A-8AA1-3F90AB5F091D}" type="datetimeFigureOut">
              <a:rPr lang="ru-RU" smtClean="0"/>
              <a:pPr/>
              <a:t>20.10.2025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95CBFEF-8C4F-4FC4-AE92-51F0446F05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928670"/>
            <a:ext cx="7772400" cy="3143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i="1" dirty="0"/>
              <a:t>Муниципальное </a:t>
            </a:r>
            <a:r>
              <a:rPr lang="ru-RU" sz="2200" i="1" dirty="0" smtClean="0"/>
              <a:t>бюджетное </a:t>
            </a:r>
            <a:r>
              <a:rPr lang="ru-RU" sz="2200" i="1" dirty="0"/>
              <a:t>общеобразовательное учреждение </a:t>
            </a:r>
            <a:r>
              <a:rPr lang="ru-RU" sz="2200" i="1" dirty="0" smtClean="0"/>
              <a:t>«</a:t>
            </a:r>
            <a:r>
              <a:rPr lang="ru-RU" sz="2200" b="1" i="1" dirty="0" smtClean="0"/>
              <a:t>Гимназия № 13»  г. Аргуна </a:t>
            </a:r>
            <a:br>
              <a:rPr lang="ru-RU" sz="2200" b="1" i="1" dirty="0" smtClean="0"/>
            </a:br>
            <a:r>
              <a:rPr lang="ru-RU" sz="2200" b="1" i="1" dirty="0" smtClean="0"/>
              <a:t> </a:t>
            </a:r>
            <a:r>
              <a:rPr lang="ru-RU" sz="2200" b="1" i="1" dirty="0"/>
              <a:t>имени </a:t>
            </a:r>
            <a:r>
              <a:rPr lang="ru-RU" sz="2200" b="1" i="1" dirty="0" err="1" smtClean="0"/>
              <a:t>С.Д.Диканиева</a:t>
            </a: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b="1" dirty="0"/>
              <a:t>Публичный доклад </a:t>
            </a:r>
            <a:r>
              <a:rPr lang="ru-RU" b="1" dirty="0" smtClean="0"/>
              <a:t>директора</a:t>
            </a:r>
            <a:br>
              <a:rPr lang="ru-RU" b="1" dirty="0" smtClean="0"/>
            </a:br>
            <a:r>
              <a:rPr lang="ru-RU" b="1" dirty="0" err="1" smtClean="0"/>
              <a:t>Хамцуевой</a:t>
            </a:r>
            <a:r>
              <a:rPr lang="ru-RU" b="1" dirty="0" smtClean="0"/>
              <a:t>  К.Х.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3786190"/>
            <a:ext cx="7772400" cy="2928958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86116" y="6286520"/>
            <a:ext cx="3100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2024-2025 учебный год</a:t>
            </a:r>
          </a:p>
        </p:txBody>
      </p:sp>
      <p:pic>
        <p:nvPicPr>
          <p:cNvPr id="6" name="Picture 2" descr="C:\Users\админ\Desktop\АВГУСТ  2024-2025,  2025-20265\ФОТО 2024-2025\ФОТО  ЗДАНИЯ ГИМНАЗИИ\IMG-20250710-WA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929066"/>
            <a:ext cx="5454668" cy="2322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642942"/>
          </a:xfrm>
          <a:solidFill>
            <a:srgbClr val="00FFFF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Имидж гимназии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pic>
        <p:nvPicPr>
          <p:cNvPr id="4" name="Содержимое 3" descr="C:\Users\админ\Desktop\АВГУСТ  2024-2025,  2025-20265\ФОТО 2024-2025\ЮИД, конкурс, 13.03.02025\IMG-20250313-WA003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285992"/>
            <a:ext cx="385942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00232" y="1357298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Муниципальный этап  ВСЕРОССИЙСКОГО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конкурса ЮИД «Безопасное колесо»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админ\Desktop\АВГУСТ  2024-2025,  2025-20265\ФОТО 2024-2025\ЮИД, конкурс, 13.03.02025\КОНКУРС  1\IMG-20250313-WA002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143116"/>
            <a:ext cx="314327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714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Имидж гимназии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57374"/>
          <a:ext cx="8229600" cy="442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429145">
                <a:tc>
                  <a:txBody>
                    <a:bodyPr/>
                    <a:lstStyle/>
                    <a:p>
                      <a:r>
                        <a:rPr kumimoji="0" lang="ru-R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Лорсанова</a:t>
                      </a: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Амира</a:t>
                      </a: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, ученица  11А класса  в 2025  году сдала нормативы и получила золотой значок ГТО. Это не только подтверждение её отличной физической подготовки, но и ещё один шаг навстречу будущим победам и целям.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Поздравляем </a:t>
                      </a:r>
                      <a:r>
                        <a:rPr kumimoji="0" lang="ru-R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Амиру</a:t>
                      </a: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с этим значимым достижением!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Желаем высоких баллов на ЕГЭ и поступления в вуз мечты!</a:t>
                      </a:r>
                      <a:endParaRPr kumimoji="0"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s://argun13.educhr.ru/index.php?component=download&amp;file=c-0021c30851196dc82ec7a7978b334e26bf2f16a95076d7dfc5571ffd45a02b74-300-0&amp;view=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57364"/>
            <a:ext cx="414340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1714512"/>
          </a:xfrm>
        </p:spPr>
        <p:txBody>
          <a:bodyPr>
            <a:normAutofit/>
          </a:bodyPr>
          <a:lstStyle/>
          <a:p>
            <a:pPr algn="ctr"/>
            <a:r>
              <a:rPr lang="ru-RU" sz="3100" b="1" i="1" dirty="0" smtClean="0"/>
              <a:t>Сравнительный анализ успеваемости </a:t>
            </a:r>
            <a:br>
              <a:rPr lang="ru-RU" sz="3100" b="1" i="1" dirty="0" smtClean="0"/>
            </a:br>
            <a:r>
              <a:rPr lang="ru-RU" sz="3100" b="1" i="1" dirty="0" smtClean="0"/>
              <a:t>и качества знаний за 3 года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857364"/>
          <a:ext cx="8229600" cy="371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Verdana"/>
                        </a:rPr>
                        <a:t>Учебный год</a:t>
                      </a:r>
                    </a:p>
                  </a:txBody>
                  <a:tcPr>
                    <a:solidFill>
                      <a:srgbClr val="70DB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Verdana"/>
                        </a:rPr>
                        <a:t>Число учащихся</a:t>
                      </a:r>
                    </a:p>
                  </a:txBody>
                  <a:tcPr>
                    <a:solidFill>
                      <a:srgbClr val="70DB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Verdana"/>
                        </a:rPr>
                        <a:t>%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Verdana"/>
                        </a:rPr>
                        <a:t>успеваемости</a:t>
                      </a:r>
                    </a:p>
                  </a:txBody>
                  <a:tcPr>
                    <a:solidFill>
                      <a:srgbClr val="70DB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Verdana"/>
                        </a:rPr>
                        <a:t>% качества знаний</a:t>
                      </a:r>
                    </a:p>
                  </a:txBody>
                  <a:tcPr>
                    <a:solidFill>
                      <a:srgbClr val="70DBFC"/>
                    </a:solidFill>
                  </a:tcPr>
                </a:tc>
              </a:tr>
              <a:tr h="82518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2022-2023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1329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48%</a:t>
                      </a:r>
                      <a:endParaRPr lang="ru-RU" b="1" dirty="0"/>
                    </a:p>
                  </a:txBody>
                  <a:tcPr/>
                </a:tc>
              </a:tr>
              <a:tr h="95441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2023-2024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1289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47%</a:t>
                      </a:r>
                      <a:endParaRPr lang="ru-RU" b="1" dirty="0"/>
                    </a:p>
                  </a:txBody>
                  <a:tcPr/>
                </a:tc>
              </a:tr>
              <a:tr h="129795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2024-2025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1251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99,1%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45,77%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28670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Сравнительный анализ результатов ГИА-9 за 3 года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785938"/>
          <a:ext cx="7829575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594"/>
                <a:gridCol w="2143140"/>
                <a:gridCol w="1083011"/>
                <a:gridCol w="1565915"/>
                <a:gridCol w="156591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Учебный год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Предмет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класс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 качества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 балл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Русский  язык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54,7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Русский  язык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75,8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Русский  язык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54,96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64,8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83,6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45,04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3,6,0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Итоги государственной итоговой аттестации                                                                                     за 2023/24</a:t>
            </a:r>
            <a:r>
              <a:rPr lang="en-US" sz="2800" b="1" dirty="0" smtClean="0">
                <a:solidFill>
                  <a:srgbClr val="FF0000"/>
                </a:solidFill>
              </a:rPr>
              <a:t> </a:t>
            </a:r>
            <a:r>
              <a:rPr lang="ru-RU" sz="2800" b="1" dirty="0" smtClean="0">
                <a:solidFill>
                  <a:srgbClr val="FF0000"/>
                </a:solidFill>
              </a:rPr>
              <a:t>и 2024/25</a:t>
            </a:r>
            <a:r>
              <a:rPr lang="en-US" sz="2800" b="1" dirty="0" smtClean="0">
                <a:solidFill>
                  <a:srgbClr val="FF0000"/>
                </a:solidFill>
              </a:rPr>
              <a:t> </a:t>
            </a:r>
            <a:r>
              <a:rPr lang="ru-RU" sz="2800" b="1" dirty="0" smtClean="0">
                <a:solidFill>
                  <a:srgbClr val="FF0000"/>
                </a:solidFill>
              </a:rPr>
              <a:t>учебные годы 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Итоги государственной итоговой аттестации                                                                                       за 2023/24</a:t>
            </a:r>
            <a:r>
              <a:rPr lang="en-US" sz="3600" b="1" dirty="0" smtClean="0">
                <a:solidFill>
                  <a:srgbClr val="FF0000"/>
                </a:solidFill>
              </a:rPr>
              <a:t> </a:t>
            </a:r>
            <a:r>
              <a:rPr lang="ru-RU" sz="3600" b="1" dirty="0" smtClean="0">
                <a:solidFill>
                  <a:srgbClr val="FF0000"/>
                </a:solidFill>
              </a:rPr>
              <a:t>и 2024/25 учебные годы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(сдали ГИА на «4» и «5»)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500313"/>
          <a:ext cx="8229600" cy="407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Сравнительный анализ результатов ЕГЭ по русскому языку и математике                                          за 3 последних года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b="1" i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57223" y="2432700"/>
          <a:ext cx="7358115" cy="3718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705"/>
                <a:gridCol w="2452705"/>
                <a:gridCol w="245270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Учебный год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Предмет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 балл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1114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Русский  язык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53,9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Русский  язык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53,31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Русский  язык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50,44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 (профиль/база)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53,9/3,9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 (профиль/база)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56,57/4,3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3247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 (профиль/база)</a:t>
                      </a:r>
                    </a:p>
                    <a:p>
                      <a:pPr algn="ctr"/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54,64/4,3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D16FFD"/>
                </a:solidFill>
              </a:rPr>
              <a:t>ОТЛИЧНИКИ  ЗА ПОСЛЕДНИЕ  ТРИ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Результаты по математике и русскому языку за три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000240"/>
          <a:ext cx="8229600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Математика</a:t>
            </a:r>
            <a:r>
              <a:rPr lang="en-US" b="1" dirty="0" smtClean="0"/>
              <a:t> (</a:t>
            </a:r>
            <a:r>
              <a:rPr lang="en-US" b="1" dirty="0" err="1" smtClean="0"/>
              <a:t>базовый</a:t>
            </a:r>
            <a:r>
              <a:rPr lang="en-US" b="1" dirty="0" smtClean="0"/>
              <a:t> </a:t>
            </a:r>
            <a:r>
              <a:rPr lang="en-US" b="1" dirty="0" err="1" smtClean="0"/>
              <a:t>уровень</a:t>
            </a:r>
            <a:r>
              <a:rPr lang="en-US" b="1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3536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Публичный доклад директора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867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Подготовлен по итогам 2024-2025 учебного года и адресован, прежде всего:</a:t>
            </a:r>
          </a:p>
          <a:p>
            <a:r>
              <a:rPr lang="ru-RU" dirty="0" smtClean="0"/>
              <a:t> родителям и законным представителям обучающихся гимназии, </a:t>
            </a:r>
          </a:p>
          <a:p>
            <a:r>
              <a:rPr lang="ru-RU" dirty="0" smtClean="0"/>
              <a:t> педагогическому коллективу гимназии  и педагогическому сообществу департамента системы образования, </a:t>
            </a:r>
          </a:p>
          <a:p>
            <a:r>
              <a:rPr lang="ru-RU" dirty="0" smtClean="0"/>
              <a:t> социальным партнерам и поселковой  общественности.</a:t>
            </a:r>
          </a:p>
          <a:p>
            <a:pPr>
              <a:buNone/>
            </a:pPr>
            <a:r>
              <a:rPr lang="ru-RU" b="1" dirty="0" smtClean="0"/>
              <a:t>Доклад содержит: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информацию о результатах деятельности гимназии за прошедший учебный год, полученную на основании статистических и аналитических данных гимназии, данных мониторинговых исследований различного уровня, </a:t>
            </a:r>
          </a:p>
          <a:p>
            <a:r>
              <a:rPr lang="ru-RU" dirty="0" smtClean="0"/>
              <a:t> цели и задачи гимназии на ближайший период развития,</a:t>
            </a:r>
          </a:p>
          <a:p>
            <a:r>
              <a:rPr lang="ru-RU" dirty="0" smtClean="0"/>
              <a:t> существующие и возникающие проблемы и описание действий по их решению.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071546"/>
            <a:ext cx="7715304" cy="785818"/>
          </a:xfrm>
          <a:prstGeom prst="rect">
            <a:avLst/>
          </a:prstGeom>
          <a:solidFill>
            <a:srgbClr val="00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Подготовлен по итогам 2024-2025 учебного года и адресован, прежде всего: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643314"/>
            <a:ext cx="7715304" cy="500066"/>
          </a:xfrm>
          <a:prstGeom prst="rect">
            <a:avLst/>
          </a:prstGeom>
          <a:solidFill>
            <a:srgbClr val="00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Доклад содержит: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58204" cy="71438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 smtClean="0">
                <a:solidFill>
                  <a:srgbClr val="FF0000"/>
                </a:solidFill>
              </a:rPr>
              <a:t>Высокобалльники</a:t>
            </a:r>
            <a:r>
              <a:rPr lang="ru-RU" b="1" i="1" dirty="0" smtClean="0">
                <a:solidFill>
                  <a:srgbClr val="FF0000"/>
                </a:solidFill>
              </a:rPr>
              <a:t> ЕГЭ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74362"/>
          </a:xfrm>
        </p:spPr>
        <p:txBody>
          <a:bodyPr/>
          <a:lstStyle/>
          <a:p>
            <a:r>
              <a:rPr lang="ru-RU" i="1" u="sng" dirty="0" smtClean="0"/>
              <a:t>Русский язык– </a:t>
            </a:r>
            <a:r>
              <a:rPr lang="ru-RU" i="1" u="sng" dirty="0" err="1" smtClean="0"/>
              <a:t>Гучигова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Петимат</a:t>
            </a:r>
            <a:r>
              <a:rPr lang="ru-RU" i="1" u="sng" dirty="0" smtClean="0"/>
              <a:t>- 89, </a:t>
            </a:r>
          </a:p>
          <a:p>
            <a:r>
              <a:rPr lang="ru-RU" i="1" u="sng" dirty="0" smtClean="0"/>
              <a:t>Математика П –</a:t>
            </a:r>
            <a:r>
              <a:rPr lang="ru-RU" i="1" u="sng" dirty="0" err="1" smtClean="0"/>
              <a:t>Бацигова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Раяна</a:t>
            </a:r>
            <a:r>
              <a:rPr lang="ru-RU" i="1" u="sng" dirty="0" smtClean="0"/>
              <a:t> – 70</a:t>
            </a:r>
          </a:p>
          <a:p>
            <a:r>
              <a:rPr lang="ru-RU" i="1" u="sng" dirty="0" smtClean="0"/>
              <a:t>Химия  – </a:t>
            </a:r>
            <a:r>
              <a:rPr lang="ru-RU" i="1" u="sng" dirty="0" err="1" smtClean="0"/>
              <a:t>Лорсанова</a:t>
            </a:r>
            <a:r>
              <a:rPr lang="ru-RU" i="1" u="sng" dirty="0" smtClean="0"/>
              <a:t>  </a:t>
            </a:r>
            <a:r>
              <a:rPr lang="ru-RU" i="1" u="sng" dirty="0" err="1" smtClean="0"/>
              <a:t>Амира</a:t>
            </a:r>
            <a:r>
              <a:rPr lang="ru-RU" i="1" u="sng" dirty="0" smtClean="0"/>
              <a:t>– 86 </a:t>
            </a:r>
          </a:p>
          <a:p>
            <a:r>
              <a:rPr lang="ru-RU" i="1" u="sng" dirty="0" smtClean="0"/>
              <a:t>Обществознание –</a:t>
            </a:r>
            <a:r>
              <a:rPr lang="ru-RU" i="1" u="sng" dirty="0" err="1" smtClean="0"/>
              <a:t>Митигиев</a:t>
            </a:r>
            <a:r>
              <a:rPr lang="ru-RU" i="1" u="sng" dirty="0" smtClean="0"/>
              <a:t> Ахмед - 96</a:t>
            </a:r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 smtClean="0"/>
              <a:t>Итоги ЕГЭ по математике                                (базовый уровень),10 класс</a:t>
            </a:r>
            <a:endParaRPr lang="ru-RU" dirty="0" smtClean="0"/>
          </a:p>
          <a:p>
            <a:pPr>
              <a:buNone/>
            </a:pP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57290" y="4429132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Фамилия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Имя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Отчество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Оценка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Гучигова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Асет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Беслановна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Идрисова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Мелиса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Усмановна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Кадисова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Самира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Казбековна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Юнусова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Рамнат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Хизаровна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Информация по медалистам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за последние пять лет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107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80"/>
                <a:gridCol w="1428760"/>
                <a:gridCol w="1428760"/>
                <a:gridCol w="1028700"/>
                <a:gridCol w="1028700"/>
                <a:gridCol w="1028700"/>
                <a:gridCol w="10287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1849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1849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1849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1849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1849B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7-золото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3-серебро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8-золото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3-серебро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857356" y="3857628"/>
          <a:ext cx="6072230" cy="2090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Результаты ВПР</a:t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57364"/>
          <a:ext cx="8229600" cy="392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929090">
                <a:tc>
                  <a:txBody>
                    <a:bodyPr/>
                    <a:lstStyle/>
                    <a:p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 классы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Объективность оценивания – 83%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Быстрая загрузка результатов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Благодарственные письма  - 6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Качество – 71%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5-8,10 классы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— </a:t>
                      </a: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Объективность</a:t>
                      </a: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оценивания – 83% </a:t>
                      </a:r>
                    </a:p>
                    <a:p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Быстрая загрузка результатов Благодарственные письма - 57</a:t>
                      </a:r>
                    </a:p>
                    <a:p>
                      <a:r>
                        <a:rPr kumimoji="0"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Качество -53%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Рост педагогического мастерства</a:t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2235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Конкурсы (финалист)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Конкурсы (участие)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Республиканский  конкурс               «Лучший урок в начальной школе: в профиль и  анфас»  - Забалуева Татьяна  Михайловна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70510" indent="449580" algn="l">
                        <a:lnSpc>
                          <a:spcPct val="115000"/>
                        </a:lnSpc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0510" indent="449580" algn="just"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7150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Методическая работа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14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Школьных МО - 7 </a:t>
            </a:r>
          </a:p>
          <a:p>
            <a:r>
              <a:rPr lang="ru-RU" dirty="0" smtClean="0"/>
              <a:t>— Руководители ШМО– 7</a:t>
            </a:r>
          </a:p>
          <a:p>
            <a:r>
              <a:rPr lang="ru-RU" dirty="0" smtClean="0"/>
              <a:t>— Региональный методист – 2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админ\Desktop\АВГУСТ  2024-2025,  2025-20265\ФОТО 2024-2025\НЕНАН  МОТТ  АКЦИЯ\26-04-2025_08-31-44\IMG-20250422-WA00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429000"/>
            <a:ext cx="5940144" cy="263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D16FFD"/>
                </a:solidFill>
              </a:rPr>
              <a:t>Кабинеты</a:t>
            </a:r>
            <a:br>
              <a:rPr lang="ru-RU" b="1" i="1" dirty="0" smtClean="0">
                <a:solidFill>
                  <a:srgbClr val="D16FFD"/>
                </a:solidFill>
              </a:rPr>
            </a:br>
            <a:endParaRPr lang="ru-RU" dirty="0">
              <a:solidFill>
                <a:srgbClr val="D16FFD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3362"/>
                <a:gridCol w="418623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Конкурсы кабинетов 2024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Конкурсы кабинетов 2025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 биологии - 306</a:t>
                      </a:r>
                    </a:p>
                    <a:p>
                      <a:r>
                        <a:rPr lang="ru-RU" dirty="0" err="1" smtClean="0"/>
                        <a:t>Шахидова</a:t>
                      </a:r>
                      <a:r>
                        <a:rPr lang="ru-RU" dirty="0" smtClean="0"/>
                        <a:t>  А.А. – высшая  категория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 математики -  301</a:t>
                      </a:r>
                    </a:p>
                    <a:p>
                      <a:r>
                        <a:rPr lang="ru-RU" dirty="0" err="1" smtClean="0"/>
                        <a:t>Хамсуева</a:t>
                      </a:r>
                      <a:r>
                        <a:rPr lang="ru-RU" dirty="0" smtClean="0"/>
                        <a:t>  Ш.У-А.- молодой специалист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 ОДНКНР - 101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чеченского языка -103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Махмудова  А.А. – высшая</a:t>
                      </a:r>
                      <a:r>
                        <a:rPr lang="ru-RU" baseline="0" dirty="0" smtClean="0"/>
                        <a:t> категория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Хасиева</a:t>
                      </a:r>
                      <a:r>
                        <a:rPr lang="ru-RU" dirty="0" smtClean="0"/>
                        <a:t>  З.А.- высшая</a:t>
                      </a:r>
                    </a:p>
                    <a:p>
                      <a:r>
                        <a:rPr lang="ru-RU" dirty="0" smtClean="0"/>
                        <a:t> категория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D16FFD"/>
                </a:solidFill>
              </a:rPr>
              <a:t>Олимпиады</a:t>
            </a:r>
            <a:br>
              <a:rPr lang="ru-RU" b="1" dirty="0" smtClean="0">
                <a:solidFill>
                  <a:srgbClr val="D16FFD"/>
                </a:solidFill>
              </a:rPr>
            </a:br>
            <a:endParaRPr lang="ru-RU" dirty="0">
              <a:solidFill>
                <a:srgbClr val="D16FF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743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ru-RU" sz="2900" dirty="0" smtClean="0"/>
              <a:t>В школьном этапе Всероссийской олимпиады школьников приняли участие 477 учащихся 4–11 классов – 54 % от общего количества учащихся 4– 11 классов в  20 предметных олимпиадах, а именно по чеченскому языку, чеченской литературе, английскому языку,  биологии, географии, истории, литературе, математике, экологии, обществознанию, праву, русскому языку, физике, физической культуре, химии, искусству (МХК), информатике, труду (технологии), ОБЗР, экономике. 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071570"/>
          </a:xfrm>
          <a:solidFill>
            <a:srgbClr val="00FFCC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Победители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муниципального этапа ВСОШ</a:t>
            </a:r>
            <a:endParaRPr lang="ru-RU" dirty="0"/>
          </a:p>
        </p:txBody>
      </p:sp>
      <p:pic>
        <p:nvPicPr>
          <p:cNvPr id="3075" name="Picture 3" descr="C:\Users\админ\Desktop\АВГУСТ  2024-2025,  2025-20265\ФОТО 2024-2025\ГРАМОТЫ   ВСоШ  2025\20250418_072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14620"/>
            <a:ext cx="2500330" cy="3429024"/>
          </a:xfrm>
          <a:prstGeom prst="rect">
            <a:avLst/>
          </a:prstGeom>
          <a:noFill/>
        </p:spPr>
      </p:pic>
      <p:pic>
        <p:nvPicPr>
          <p:cNvPr id="9" name="Рисунок 8" descr="C:\Users\админ\Desktop\АВГУСТ  2024-2025,  2025-20265\ФОТО 2024-2025\ГРАМОТЫ   ВСоШ  2025\20250418_0728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714620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\Desktop\АВГУСТ  2024-2025,  2025-20265\ФОТО 2024-2025\ГРАМОТЫ   ВСоШ  2025\20250418_134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714620"/>
            <a:ext cx="264320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858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Победители и призеры регионального этапа ВСОШ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66FF"/>
                </a:solidFill>
              </a:rPr>
              <a:t>Умалатова</a:t>
            </a:r>
            <a:r>
              <a:rPr lang="ru-RU" b="1" dirty="0" smtClean="0">
                <a:solidFill>
                  <a:srgbClr val="0066FF"/>
                </a:solidFill>
              </a:rPr>
              <a:t> Амина-  </a:t>
            </a:r>
            <a:r>
              <a:rPr lang="ru-RU" dirty="0" smtClean="0"/>
              <a:t>английский язык,61 балл</a:t>
            </a:r>
          </a:p>
          <a:p>
            <a:r>
              <a:rPr lang="ru-RU" b="1" dirty="0" err="1" smtClean="0">
                <a:solidFill>
                  <a:srgbClr val="0066FF"/>
                </a:solidFill>
              </a:rPr>
              <a:t>Кадисова</a:t>
            </a:r>
            <a:r>
              <a:rPr lang="ru-RU" b="1" dirty="0" smtClean="0">
                <a:solidFill>
                  <a:srgbClr val="0066FF"/>
                </a:solidFill>
              </a:rPr>
              <a:t> </a:t>
            </a:r>
            <a:r>
              <a:rPr lang="ru-RU" b="1" dirty="0" err="1" smtClean="0">
                <a:solidFill>
                  <a:srgbClr val="0066FF"/>
                </a:solidFill>
              </a:rPr>
              <a:t>Самира</a:t>
            </a:r>
            <a:r>
              <a:rPr lang="ru-RU" b="1" dirty="0" smtClean="0">
                <a:solidFill>
                  <a:srgbClr val="0066FF"/>
                </a:solidFill>
              </a:rPr>
              <a:t> </a:t>
            </a:r>
            <a:r>
              <a:rPr lang="ru-RU" dirty="0" smtClean="0"/>
              <a:t>– биология,111,5 баллов</a:t>
            </a:r>
          </a:p>
          <a:p>
            <a:pPr>
              <a:buNone/>
            </a:pPr>
            <a:r>
              <a:rPr lang="ru-RU" dirty="0" smtClean="0"/>
              <a:t>         Призеры  награждены почетными грамотами Министерства образования и науки Чеченской  Республики.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Участники  -9</a:t>
            </a:r>
            <a:r>
              <a:rPr lang="ru-RU" dirty="0" smtClean="0"/>
              <a:t>,  которые были  удостоены почетными грамотами  гимназии.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660066"/>
                </a:solidFill>
              </a:rPr>
              <a:t>Результативность учащихся во Всероссийской олимпиаде школьников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1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908"/>
                <a:gridCol w="1857388"/>
                <a:gridCol w="2214578"/>
                <a:gridCol w="247172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Verdana"/>
                        </a:rPr>
                        <a:t>Учебный год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Verdana"/>
                        </a:rPr>
                        <a:t>Доля участников в школьном этапе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Verdana"/>
                        </a:rPr>
                        <a:t>Количество участников в муниципальном этапе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Verdana"/>
                        </a:rPr>
                        <a:t>Количество победителей/ призеров муниципального этапа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17,2%  (9</a:t>
                      </a:r>
                      <a:r>
                        <a:rPr lang="ru-RU" baseline="0" dirty="0" smtClean="0"/>
                        <a:t> -11кл)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49 % (4-11кл)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9/13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54% (4-11кл)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9/14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2911" y="5143512"/>
          <a:ext cx="7572425" cy="548788"/>
        </p:xfrm>
        <a:graphic>
          <a:graphicData uri="http://schemas.openxmlformats.org/drawingml/2006/table">
            <a:tbl>
              <a:tblPr/>
              <a:tblGrid>
                <a:gridCol w="1509395"/>
                <a:gridCol w="1010505"/>
                <a:gridCol w="1010505"/>
                <a:gridCol w="1010505"/>
                <a:gridCol w="1010505"/>
                <a:gridCol w="1010505"/>
                <a:gridCol w="1010505"/>
              </a:tblGrid>
              <a:tr h="267219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Times New Roman"/>
                          <a:ea typeface="Calibri"/>
                          <a:cs typeface="Times New Roman"/>
                        </a:rPr>
                        <a:t>Учебный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2019/2020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202020/21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2021/2022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2022/2023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51" marR="9151" marT="9151" marB="9151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2023/2024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51" marR="9151" marT="9151" marB="9151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2024/2025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51" marR="9151" marT="9151" marB="9151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219">
                <a:tc>
                  <a:txBody>
                    <a:bodyPr/>
                    <a:lstStyle/>
                    <a:p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Количество участников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146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167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647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57" marR="45757" marT="45757" marB="45757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405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51" marR="9151" marT="9151" marB="9151" anchor="ctr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409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51" marR="9151" marT="9151" marB="9151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447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51" marR="9151" marT="9151" marB="9151">
                    <a:lnL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/>
              <a:t>Учебно-воспитательный процесс осуществляет высококвалифицированный коллектив учителей: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000109"/>
          <a:ext cx="8229600" cy="5529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320"/>
                <a:gridCol w="1257280"/>
              </a:tblGrid>
              <a:tr h="1911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Обладатель Гранта Президента ЧР Р.А. Кадырова, победитель конкурса «Учитель физической культуры ЧР» - 2010г.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Награждены нагрудным знаком «Почетный работник воспитания и просвещения»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Награждены  Медалями « За трудовое отличие» СССР, ЧР  и  «За трудовую  отвагу»  СССР</a:t>
                      </a:r>
                      <a:endParaRPr lang="ru-RU" dirty="0"/>
                    </a:p>
                  </a:txBody>
                  <a:tcPr>
                    <a:solidFill>
                      <a:srgbClr val="D16F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10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solidFill>
                      <a:srgbClr val="D16FFD"/>
                    </a:solidFill>
                  </a:tcPr>
                </a:tc>
              </a:tr>
              <a:tr h="9358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Награждены почётной грамотой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РФ</a:t>
                      </a:r>
                    </a:p>
                    <a:p>
                      <a:r>
                        <a:rPr lang="ru-RU" dirty="0" smtClean="0"/>
                        <a:t>Награждена  Медалью</a:t>
                      </a:r>
                      <a:r>
                        <a:rPr lang="ru-RU" baseline="0" dirty="0" smtClean="0"/>
                        <a:t> «За безупречный труд» в основном и среднем общем образовании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710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Награждены почетной грамотой МОН Чеченской Республики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</a:tr>
              <a:tr h="9358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Награждены почётными грамотами  администрации и МЭРИИ  г. Аргун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  <a:tr h="9358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Награждены почётными грамотами МУ «Департамента образования  г. Аргун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Диаграмма по результатам участия школьников во </a:t>
            </a:r>
            <a:r>
              <a:rPr lang="ru-RU" b="1" dirty="0" err="1" smtClean="0"/>
              <a:t>ВсОШ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660066"/>
                </a:solidFill>
              </a:rPr>
              <a:t>Участие в конкурсах, проектах и олимпиадах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000250"/>
          <a:ext cx="8229600" cy="3875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00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ОБЩЕГОРОДСКОЙ  ТУРНИР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 БАСКЕТБОЛУ</a:t>
                      </a:r>
                      <a:endParaRPr lang="ru-RU" dirty="0"/>
                    </a:p>
                  </a:txBody>
                  <a:tcPr/>
                </a:tc>
              </a:tr>
              <a:tr h="33757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админ\Desktop\АВГУСТ  2024-2025,  2025-20265\ФОТО 2024-2025\ТУРНИР   БАСКЕТБОЛ  24.04.2025\БАСКЕТБОЛ  24.05.2025  ТРЕТЬЕ  МЕСТО 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40005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АВГУСТ  2024-2025,  2025-20265\ФОТО 2024-2025\ТУРНИР   БАСКЕТБОЛ  24.04.2025\IMG-20250424-WA004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00306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1000132"/>
          </a:xfrm>
          <a:solidFill>
            <a:srgbClr val="00FFCC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D16FFD"/>
                </a:solidFill>
              </a:rPr>
              <a:t>Олимпиада</a:t>
            </a:r>
            <a:br>
              <a:rPr lang="ru-RU" b="1" dirty="0" smtClean="0">
                <a:solidFill>
                  <a:srgbClr val="D16FFD"/>
                </a:solidFill>
              </a:rPr>
            </a:br>
            <a:r>
              <a:rPr lang="ru-RU" b="1" dirty="0" smtClean="0">
                <a:solidFill>
                  <a:srgbClr val="D16FFD"/>
                </a:solidFill>
              </a:rPr>
              <a:t> по избирательному праву</a:t>
            </a:r>
            <a:endParaRPr lang="ru-RU" dirty="0"/>
          </a:p>
        </p:txBody>
      </p:sp>
      <p:graphicFrame>
        <p:nvGraphicFramePr>
          <p:cNvPr id="4100" name="Object 3"/>
          <p:cNvGraphicFramePr>
            <a:graphicFrameLocks noChangeAspect="1"/>
          </p:cNvGraphicFramePr>
          <p:nvPr>
            <p:ph idx="1"/>
          </p:nvPr>
        </p:nvGraphicFramePr>
        <p:xfrm>
          <a:off x="500034" y="2571744"/>
          <a:ext cx="4275106" cy="3643338"/>
        </p:xfrm>
        <a:graphic>
          <a:graphicData uri="http://schemas.openxmlformats.org/presentationml/2006/ole">
            <p:oleObj spid="_x0000_s4100" name="Acrobat Document" r:id="rId3" imgW="8029431" imgH="5676750" progId="AcroExch.Document.DC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4857752" y="2428868"/>
          <a:ext cx="3795711" cy="3929090"/>
        </p:xfrm>
        <a:graphic>
          <a:graphicData uri="http://schemas.openxmlformats.org/presentationml/2006/ole">
            <p:oleObj spid="_x0000_s4101" name="Acrobat Document" r:id="rId4" imgW="8019977" imgH="566730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660066"/>
                </a:solidFill>
              </a:rPr>
              <a:t>ПОБЕДИТЕЛИ  КОНКУРСА</a:t>
            </a:r>
            <a:r>
              <a:rPr lang="ru-RU" b="1" dirty="0" smtClean="0">
                <a:solidFill>
                  <a:srgbClr val="660066"/>
                </a:solidFill>
              </a:rPr>
              <a:t>, 10А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4" name="Содержимое 3" descr="C:\Users\админ\Desktop\АВГУСТ  2024-2025\ФОТО 2024-2025\ИЗБИРАТЕЛЬНОЕ  ПРАВО\10.12.20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285992"/>
            <a:ext cx="714379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714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Российское общество «Знание»</a:t>
            </a:r>
            <a:endParaRPr lang="ru-RU" dirty="0"/>
          </a:p>
        </p:txBody>
      </p:sp>
      <p:pic>
        <p:nvPicPr>
          <p:cNvPr id="4" name="Содержимое 3" descr="C:\Users\админ\Desktop\АВГУСТ  2024-2025,  2025-20265\ФОТО 2024-2025\МЕД.ОЛИМПИАДА МАЙ  2025  ИРО 10А\10А\IMG-20250517-WA001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7858180" cy="49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/>
              <a:t>Всероссийский конкурс  ЮИД</a:t>
            </a:r>
            <a:endParaRPr lang="ru-RU" dirty="0"/>
          </a:p>
        </p:txBody>
      </p:sp>
      <p:pic>
        <p:nvPicPr>
          <p:cNvPr id="4" name="Содержимое 3" descr="C:\Users\админ\Desktop\АВГУСТ  2024-2025,  2025-20265\ФОТО 2024-2025\ЮИД, конкурс, 13.03.02025\КОНКУРС\IMG-20250313-WA005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133" y="2249488"/>
            <a:ext cx="768773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214446"/>
          </a:xfrm>
          <a:solidFill>
            <a:srgbClr val="92D050"/>
          </a:solidFill>
        </p:spPr>
        <p:txBody>
          <a:bodyPr/>
          <a:lstStyle/>
          <a:p>
            <a:r>
              <a:rPr lang="ru-RU" dirty="0" smtClean="0"/>
              <a:t>Конкурс  «Книга  моего сердца»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375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296"/>
                <a:gridCol w="4686304"/>
              </a:tblGrid>
              <a:tr h="3751280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  конкурса:                             1. </a:t>
                      </a:r>
                      <a:r>
                        <a:rPr lang="ru-RU" dirty="0" err="1" smtClean="0"/>
                        <a:t>Басханова</a:t>
                      </a:r>
                      <a:r>
                        <a:rPr lang="ru-RU" dirty="0" smtClean="0"/>
                        <a:t> Инна010А</a:t>
                      </a:r>
                    </a:p>
                    <a:p>
                      <a:r>
                        <a:rPr lang="ru-RU" dirty="0" smtClean="0"/>
                        <a:t>2. </a:t>
                      </a:r>
                      <a:r>
                        <a:rPr lang="ru-RU" dirty="0" err="1" smtClean="0"/>
                        <a:t>Гучигогва</a:t>
                      </a:r>
                      <a:r>
                        <a:rPr lang="ru-RU" dirty="0" smtClean="0"/>
                        <a:t>  </a:t>
                      </a:r>
                      <a:r>
                        <a:rPr lang="ru-RU" dirty="0" err="1" smtClean="0"/>
                        <a:t>Асет</a:t>
                      </a:r>
                      <a:r>
                        <a:rPr lang="ru-RU" dirty="0" smtClean="0"/>
                        <a:t> -  10А</a:t>
                      </a:r>
                    </a:p>
                    <a:p>
                      <a:r>
                        <a:rPr lang="ru-RU" dirty="0" smtClean="0"/>
                        <a:t>3.Идрисова Мелиса-10А</a:t>
                      </a:r>
                    </a:p>
                    <a:p>
                      <a:r>
                        <a:rPr lang="ru-RU" dirty="0" smtClean="0"/>
                        <a:t>4. </a:t>
                      </a:r>
                      <a:r>
                        <a:rPr lang="ru-RU" dirty="0" err="1" smtClean="0"/>
                        <a:t>Кадисова</a:t>
                      </a:r>
                      <a:r>
                        <a:rPr lang="ru-RU" dirty="0" smtClean="0"/>
                        <a:t> Самира-10А</a:t>
                      </a:r>
                    </a:p>
                    <a:p>
                      <a:r>
                        <a:rPr lang="ru-RU" dirty="0" smtClean="0"/>
                        <a:t>5.Халаева  Фаина-10А</a:t>
                      </a:r>
                    </a:p>
                    <a:p>
                      <a:r>
                        <a:rPr lang="ru-RU" dirty="0" smtClean="0"/>
                        <a:t>6. Юнусова Рамнат-10А</a:t>
                      </a:r>
                    </a:p>
                    <a:p>
                      <a:r>
                        <a:rPr lang="ru-RU" dirty="0" smtClean="0"/>
                        <a:t>7. </a:t>
                      </a:r>
                      <a:r>
                        <a:rPr lang="ru-RU" dirty="0" err="1" smtClean="0"/>
                        <a:t>Якшатова</a:t>
                      </a:r>
                      <a:r>
                        <a:rPr lang="ru-RU" dirty="0" smtClean="0"/>
                        <a:t> Дагмара-10А  </a:t>
                      </a:r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16FFD"/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10" descr="C:\Users\админ\Desktop\АВГУСТ  2024-2025,  2025-20265\ФОТО 2024-2025\КОНКУРС КНИГА  МОЕГО  СЕРДЦА\27.11.202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285992"/>
            <a:ext cx="421484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</a:rPr>
              <a:t>РЕГИОНАЛЬНЫЙ  КОНКУРС  ПРОЕКТОВ  по  МАТЕМАТИКЕ</a:t>
            </a:r>
            <a:br>
              <a:rPr lang="ru-RU" b="1" dirty="0" smtClean="0">
                <a:solidFill>
                  <a:srgbClr val="660066"/>
                </a:solidFill>
              </a:rPr>
            </a:br>
            <a:endParaRPr lang="ru-RU" b="1" dirty="0">
              <a:solidFill>
                <a:srgbClr val="660066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Мамедгасанова Зульфия   2 МЕСТО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2357430"/>
          <a:ext cx="8229600" cy="328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8982"/>
                <a:gridCol w="4900618"/>
              </a:tblGrid>
              <a:tr h="3286148">
                <a:tc>
                  <a:txBody>
                    <a:bodyPr/>
                    <a:lstStyle/>
                    <a:p>
                      <a:r>
                        <a:rPr lang="ru-RU" dirty="0" smtClean="0"/>
                        <a:t>2-е МЕСТО 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sz="3200" b="0" dirty="0" err="1" smtClean="0"/>
                        <a:t>Мамедгасанова</a:t>
                      </a:r>
                      <a:r>
                        <a:rPr lang="ru-RU" sz="3200" b="0" dirty="0" smtClean="0"/>
                        <a:t>  </a:t>
                      </a:r>
                      <a:r>
                        <a:rPr lang="ru-RU" sz="3200" b="0" dirty="0" err="1" smtClean="0"/>
                        <a:t>Зульфия</a:t>
                      </a:r>
                      <a:r>
                        <a:rPr lang="ru-RU" sz="3200" b="0" dirty="0" smtClean="0"/>
                        <a:t>   </a:t>
                      </a:r>
                      <a:endParaRPr lang="ru-RU" sz="3200" b="0" dirty="0"/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FFCC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D:\РАБОЧИЙ   СТОЛ\СЕНТЯБРЬ 2023-АВГУСТ2024\ФОТО  2023-2024\РЕГ,КОНКУРС СТРАТ  В  НАУКЕ 8А класс\IMG-20240423-WA0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428868"/>
            <a:ext cx="464347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85802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Муниципальный конкурс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8401080" cy="43251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 В Аргуне в рамках реализации Единой Концепции духовно-нравственного воспитания и развития подрастающего поколения ЧР был проведен муниципальный этап конкурса на знания учения </a:t>
            </a:r>
            <a:r>
              <a:rPr lang="ru-RU" dirty="0" err="1" smtClean="0"/>
              <a:t>суффизма</a:t>
            </a:r>
            <a:r>
              <a:rPr lang="ru-RU" dirty="0" smtClean="0"/>
              <a:t> «</a:t>
            </a:r>
            <a:r>
              <a:rPr lang="ru-RU" dirty="0" err="1" smtClean="0"/>
              <a:t>Тарикат</a:t>
            </a:r>
            <a:r>
              <a:rPr lang="ru-RU" dirty="0" smtClean="0"/>
              <a:t>» среди школьников Аргунского городского округа.</a:t>
            </a:r>
          </a:p>
          <a:p>
            <a:pPr algn="just"/>
            <a:r>
              <a:rPr lang="ru-RU" dirty="0" smtClean="0"/>
              <a:t>Ученица МБОУ «Гимназия №13» г. Аргуна имени С.Д. Диканиева </a:t>
            </a:r>
            <a:r>
              <a:rPr lang="ru-RU" b="1" dirty="0" err="1" smtClean="0"/>
              <a:t>Абдурзакова</a:t>
            </a:r>
            <a:r>
              <a:rPr lang="ru-RU" b="1" dirty="0" smtClean="0"/>
              <a:t> </a:t>
            </a:r>
            <a:r>
              <a:rPr lang="ru-RU" b="1" dirty="0" err="1" smtClean="0"/>
              <a:t>Рабия</a:t>
            </a:r>
            <a:r>
              <a:rPr lang="ru-RU" b="1" dirty="0" smtClean="0"/>
              <a:t> </a:t>
            </a:r>
            <a:r>
              <a:rPr lang="ru-RU" dirty="0" smtClean="0"/>
              <a:t>продемонстрировала свои знания и была по достоинству оценена членами жюри став победителем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Конкурс «ТАРИКАТ» 14.02.2025г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Изображение 2" descr="https://sun2-19.userapi.com/impg/eeZFS9kMTHMXCSW5KindMLG3gLAxQgwgg6s_qw/oU0mDrgcIvM.jpg?size=1600x1066&amp;quality=96&amp;sign=e92fbcbd5142b29fa9e2ab429bc7e87a&amp;type=album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963" y="2308360"/>
            <a:ext cx="6194073" cy="4206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Квалификационный состав учителей:</a:t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000250"/>
          <a:ext cx="8229600" cy="3714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8006"/>
                <a:gridCol w="1471594"/>
              </a:tblGrid>
              <a:tr h="742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Имеют высшую квалификационную категорию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</a:tr>
              <a:tr h="742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первую квалификационную категорию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742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Соответствуют занимаемой должности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</a:tr>
              <a:tr h="742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Молодые специалисты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742953">
                <a:tc>
                  <a:txBody>
                    <a:bodyPr/>
                    <a:lstStyle/>
                    <a:p>
                      <a:r>
                        <a:rPr lang="ru-RU" dirty="0" smtClean="0"/>
                        <a:t>Региональные методисты                      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5772" y="4286257"/>
            <a:ext cx="256224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21444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>ЦИФРОВОЙ  ДИКТАНТ  </a:t>
            </a:r>
            <a:br>
              <a:rPr lang="ru-RU" dirty="0" smtClean="0"/>
            </a:br>
            <a:r>
              <a:rPr lang="ru-RU" b="1" u="sng" dirty="0" smtClean="0"/>
              <a:t>16 октября  2024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МБОУ «Гимназия №13» г.Аргуна имени               С.Д. Диканиева  -  </a:t>
            </a:r>
            <a:r>
              <a:rPr lang="ru-RU" b="1" dirty="0" smtClean="0"/>
              <a:t>337участников</a:t>
            </a:r>
          </a:p>
          <a:p>
            <a:endParaRPr lang="ru-RU" b="1" dirty="0" smtClean="0"/>
          </a:p>
          <a:p>
            <a:r>
              <a:rPr lang="ru-RU" dirty="0" smtClean="0"/>
              <a:t>02 - 22 декабря 2024 г. - «Урок цифры» по теме: «Технологии для скорости, комфорта и безопасности транспорта» -  </a:t>
            </a:r>
            <a:r>
              <a:rPr lang="ru-RU" b="1" dirty="0" smtClean="0"/>
              <a:t>873 участника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717304"/>
          </a:xfrm>
        </p:spPr>
        <p:txBody>
          <a:bodyPr/>
          <a:lstStyle/>
          <a:p>
            <a:r>
              <a:rPr lang="ru-RU" dirty="0" smtClean="0"/>
              <a:t>Конкурсов, акций   34 (школьный, городской, региональный) </a:t>
            </a:r>
          </a:p>
          <a:p>
            <a:r>
              <a:rPr lang="ru-RU" dirty="0" smtClean="0"/>
              <a:t>Спортивных соревнований 26 </a:t>
            </a:r>
          </a:p>
          <a:p>
            <a:endParaRPr lang="ru-RU" dirty="0"/>
          </a:p>
        </p:txBody>
      </p:sp>
      <p:pic>
        <p:nvPicPr>
          <p:cNvPr id="4" name="Рисунок 3" descr="C:\Users\Гимназия 13\Desktop\2022\Нацпроекты\пдд Хадизова\be0ddf60-a7fa-40da-a7b4-48658cd59707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24230"/>
          <a:stretch>
            <a:fillRect/>
          </a:stretch>
        </p:blipFill>
        <p:spPr>
          <a:xfrm>
            <a:off x="785786" y="2357430"/>
            <a:ext cx="2786082" cy="173453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Изображение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0562" y="2428868"/>
            <a:ext cx="2815662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Гимназия 13\Desktop\2022\мероприятия\вайнах волей\баскетбол\23f7d9de-0068-43a0-af81-02e93c209776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7844" b="3716"/>
          <a:stretch>
            <a:fillRect/>
          </a:stretch>
        </p:blipFill>
        <p:spPr>
          <a:xfrm>
            <a:off x="2928926" y="4429132"/>
            <a:ext cx="2711715" cy="1812300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4287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Традиционное награждение победителей и призеров олимпиад, конкурсов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249424"/>
            <a:ext cx="4357718" cy="432511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Ежегодное награждение учащихся, проявивших себя в течение года в разных областях деятельности.</a:t>
            </a:r>
          </a:p>
          <a:p>
            <a:r>
              <a:rPr lang="ru-RU" dirty="0" smtClean="0"/>
              <a:t>В мае 2025 года по результатам учебного года было награждено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335 учащихся </a:t>
            </a:r>
            <a:r>
              <a:rPr lang="ru-RU" dirty="0" smtClean="0"/>
              <a:t>в разных номинациях:  </a:t>
            </a:r>
          </a:p>
          <a:p>
            <a:r>
              <a:rPr lang="ru-RU" dirty="0" smtClean="0"/>
              <a:t> «Победители интеллектуальных конкурсов»  </a:t>
            </a:r>
          </a:p>
          <a:p>
            <a:r>
              <a:rPr lang="ru-RU" dirty="0" smtClean="0"/>
              <a:t> «Активная жизненная позиция»   «Отличная учёба»  </a:t>
            </a:r>
          </a:p>
          <a:p>
            <a:r>
              <a:rPr lang="ru-RU" dirty="0" smtClean="0"/>
              <a:t>«Таланты школы»  </a:t>
            </a:r>
          </a:p>
          <a:p>
            <a:r>
              <a:rPr lang="ru-RU" dirty="0" smtClean="0"/>
              <a:t>«Спортивные успехи»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2622" y="2214554"/>
            <a:ext cx="4551378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Работа школьной </a:t>
            </a:r>
            <a:r>
              <a:rPr lang="ru-RU" sz="2700" b="1" dirty="0" err="1" smtClean="0"/>
              <a:t>психолого</a:t>
            </a:r>
            <a:r>
              <a:rPr lang="ru-RU" sz="2700" b="1" dirty="0" smtClean="0"/>
              <a:t>- педагогической службы</a:t>
            </a:r>
            <a:br>
              <a:rPr lang="ru-RU" sz="2700" b="1" dirty="0" smtClean="0"/>
            </a:br>
            <a:r>
              <a:rPr lang="ru-RU" sz="2700" i="1" dirty="0" smtClean="0"/>
              <a:t>ведется в соответствии с ФГОС по следующим направлениям: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857364"/>
          <a:ext cx="7072362" cy="85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2362"/>
              </a:tblGrid>
              <a:tr h="85725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Психолого-педагогическое, логопедическое, дефектологическое, социально- педагогическое и методическое сопровождение реализации основных и дополнительных образовательных программ;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357290" y="4677742"/>
          <a:ext cx="70723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2362"/>
              </a:tblGrid>
              <a:tr h="571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Коррекционно-развивающая работа с воспитанниками и обучающимися; Психологическая и социально-педагогическая профилактика, направленная на сохранение и укрепление психологического здоровья обучающихся в процессе обучения и воспитания.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3071810"/>
          <a:ext cx="7358114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8114"/>
              </a:tblGrid>
              <a:tr h="6429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Психологическая экспертиза (оценка) комфортности и безопасности образовательной среды образовательной организации); Психологическое и социально-педагогическое просвещение субъектов образовательного процесса;</a:t>
                      </a:r>
                      <a:endParaRPr lang="ru-RU" dirty="0"/>
                    </a:p>
                  </a:txBody>
                  <a:tcPr>
                    <a:solidFill>
                      <a:srgbClr val="D2FDC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85786" y="3860490"/>
          <a:ext cx="721523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5238"/>
              </a:tblGrid>
              <a:tr h="571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Психологическое, логопедическое, дефектологическое, социально-педагогическое консультирование субъектов образовательного процесса;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000232" y="5643578"/>
          <a:ext cx="6929486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86"/>
              </a:tblGrid>
              <a:tr h="6429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Психологическая, логопедическая и дефектологическая диагностика обучающихся;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71504"/>
          </a:xfrm>
          <a:solidFill>
            <a:srgbClr val="00FFCC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НЕДЕЛЯ  ПСИХОЛОГИИ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357298"/>
          <a:ext cx="8229600" cy="5214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1990"/>
                <a:gridCol w="3757610"/>
              </a:tblGrid>
              <a:tr h="479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35838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рамках Недели психологии педагог-психолог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Вахаева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Т.Р. совместно с активистами движения 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«Юные </a:t>
                      </a:r>
                      <a:r>
                        <a:rPr kumimoji="0" lang="ru-RU" sz="16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Кадыровцы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провела информационную акцию среди обучающихся.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Ребята получили полезные буклеты и памятки, в которых затрагивались </a:t>
                      </a: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важные темы: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«Положительные стороны кризисного периода» – о том, как трудности могут стать точкой роста.</a:t>
                      </a:r>
                      <a:b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«10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правил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эффективного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повышения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учебной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мотивации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подростков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–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советы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успешного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обучения</a:t>
                      </a: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b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«Профилактика школьной тревожности» – как справляться со стрессом и чувствовать себя уверенно.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Изображение 10" descr="IMG_256"/>
          <p:cNvPicPr/>
          <p:nvPr/>
        </p:nvPicPr>
        <p:blipFill>
          <a:blip r:embed="rId2"/>
          <a:stretch>
            <a:fillRect/>
          </a:stretch>
        </p:blipFill>
        <p:spPr>
          <a:xfrm>
            <a:off x="4929190" y="1428736"/>
            <a:ext cx="3857652" cy="497427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92869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660066"/>
                </a:solidFill>
              </a:rPr>
              <a:t>Профориентация</a:t>
            </a:r>
            <a:br>
              <a:rPr lang="ru-RU" b="1" i="1" dirty="0" smtClean="0">
                <a:solidFill>
                  <a:srgbClr val="660066"/>
                </a:solidFill>
              </a:rPr>
            </a:b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85926"/>
            <a:ext cx="8572560" cy="478861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 отчётный период в соответствии с календарным планом с учащимися старших классов проведены мероприятия: психологический тренинг                                                 «Моя профессиональная направленность»                    (10 класс); </a:t>
            </a:r>
          </a:p>
          <a:p>
            <a:r>
              <a:rPr lang="ru-RU" dirty="0" smtClean="0"/>
              <a:t> «В мире профессий» (9 класс),   </a:t>
            </a:r>
          </a:p>
          <a:p>
            <a:r>
              <a:rPr lang="ru-RU" dirty="0" smtClean="0"/>
              <a:t>«Профессиональная пригодность и выбор профессии» (11 класс).</a:t>
            </a:r>
          </a:p>
          <a:p>
            <a:r>
              <a:rPr lang="ru-RU" dirty="0" smtClean="0"/>
              <a:t> На общешкольном родительском собрании в 9-11 классах рассматривался вопрос «Роль семьи в правильном профессиональном самоопределении».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3525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Школьное самоуправление.</a:t>
            </a:r>
            <a:br>
              <a:rPr lang="ru-RU" b="1" dirty="0" smtClean="0"/>
            </a:br>
            <a:r>
              <a:rPr lang="ru-RU" b="1" dirty="0" smtClean="0"/>
              <a:t>Движение Первых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В МБОУ "Гимназия №13" г. Аргуна имени С.Д. Диканиева волонтеры Совета первых РДДМ (Российского движения детей и молодежи) в преддверии Дня матери изготовили открытки. Эти трогательные сувениры были вручены всем учителям, которые являются мамами. Такой жест доброты и внимания стал приятным сюрпризом и отметил важность материнства в жизни каждого человека.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sun138-2.userapi.com/impg/wdNQ6ryTEbmYsd8WYF_oqzlkoSqXVscmfgqCTw/fmkLzOJ7-oQ.jpg?size=2560x1920&amp;quality=95&amp;sign=b7a8651214f296fc3c8f7ab5f2e74d14&amp;type=album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3214686"/>
            <a:ext cx="6000792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10.userapi.com/impg/lLSol3ZMOCpL3wwcmplPg_yVKlR85auVwgElmQ/9xVm0cTSloI.jpg?size=2560x1920&amp;quality=95&amp;sign=662c3965a841fd1b66f6811914b015ca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1571604" y="500042"/>
            <a:ext cx="6940557" cy="2714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ВОЕННО-ПАТРИОТИЧЕСКИЙ  КЛУБ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8329642" cy="432511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Учащиеся МБОУ «Гимназии №13» г. Аргуна имени  С.Д. Диканиева заняли </a:t>
            </a:r>
            <a:r>
              <a:rPr lang="ru-RU" b="1" dirty="0" smtClean="0"/>
              <a:t>почетное | место </a:t>
            </a:r>
            <a:r>
              <a:rPr lang="ru-RU" dirty="0" smtClean="0"/>
              <a:t>на </a:t>
            </a:r>
            <a:r>
              <a:rPr lang="ru-RU" b="1" dirty="0" smtClean="0">
                <a:solidFill>
                  <a:srgbClr val="FF0000"/>
                </a:solidFill>
              </a:rPr>
              <a:t>Республиканских военно-патриотических играх   </a:t>
            </a:r>
            <a:r>
              <a:rPr lang="ru-RU" b="1" dirty="0" smtClean="0"/>
              <a:t>«Мы помним», </a:t>
            </a:r>
            <a:r>
              <a:rPr lang="ru-RU" dirty="0" smtClean="0"/>
              <a:t>в которых принимали участие обучающиеся общеобразовательных организаций ЧР.</a:t>
            </a:r>
          </a:p>
          <a:p>
            <a:r>
              <a:rPr lang="ru-RU" dirty="0" smtClean="0"/>
              <a:t>  Данное мероприятие проводилось в рамках военно-патриотического воспитания подрастающего поколения, а также с целью популяризации здорового образа жизни, развития практических умений и навыков, необходимых для службы в вооруженных силах РФ и формирования духа сплоченности в экстремальных условиях.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ВОЕННО-ПАТРИОТИЧЕСКИЙ  КЛУБ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00034" y="2348028"/>
            <a:ext cx="8215369" cy="4127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1438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Имидж гимназии </a:t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b="1" i="1" dirty="0" smtClean="0">
                <a:solidFill>
                  <a:srgbClr val="FF0000"/>
                </a:solidFill>
              </a:rPr>
              <a:t>ВСРОССИЙСКИЙ  КОНКУРС «Лучшие ОБРАЗОВАТЕЛЬНЫЕ  УЧРЕЖДЕНИЯ РФ -2025»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дмин\Downloads\20250926_172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3857652" cy="3571900"/>
          </a:xfrm>
          <a:prstGeom prst="rect">
            <a:avLst/>
          </a:prstGeom>
          <a:noFill/>
        </p:spPr>
      </p:pic>
      <p:pic>
        <p:nvPicPr>
          <p:cNvPr id="5" name="Picture 2" descr="C:\Users\админ\Desktop\АВГУСТ  2024-2025,  2025-20265\ФОТО 2024-2025\КОНКУРС  ГИМНАЗИИ\20250926_17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8868"/>
            <a:ext cx="3929090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8572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АКЦИЯ «Георгиевская ленточка»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860048"/>
          </a:xfrm>
        </p:spPr>
        <p:txBody>
          <a:bodyPr>
            <a:normAutofit/>
          </a:bodyPr>
          <a:lstStyle/>
          <a:p>
            <a:r>
              <a:rPr lang="ru-RU" dirty="0" smtClean="0"/>
              <a:t>Сотрудники Управления вневедомственной охраны </a:t>
            </a:r>
            <a:r>
              <a:rPr lang="ru-RU" dirty="0" err="1" smtClean="0"/>
              <a:t>Росгвардии</a:t>
            </a:r>
            <a:r>
              <a:rPr lang="ru-RU" dirty="0" smtClean="0"/>
              <a:t> по Чеченской Республике приняли участие во Всероссийской акции «Георгиевская ленточка» в рамках мероприятий, посвященных 80-й годовщине Победы в Великой Отечественной войне.</a:t>
            </a:r>
            <a:br>
              <a:rPr lang="ru-RU" dirty="0" smtClean="0"/>
            </a:br>
            <a:r>
              <a:rPr lang="ru-RU" dirty="0" smtClean="0"/>
              <a:t>   Акция прошла в гимназии № 13 города Аргун. </a:t>
            </a:r>
            <a:r>
              <a:rPr lang="ru-RU" dirty="0" err="1" smtClean="0"/>
              <a:t>Росгвардейцы</a:t>
            </a:r>
            <a:r>
              <a:rPr lang="ru-RU" dirty="0" smtClean="0"/>
              <a:t> раздали ученикам символ Дня победы, рассказали историю возникновения символа воинской славы и поздравили с наступающим праздником.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FFFF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УРОК   ОБЗР в 10 классе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Изображение 35" descr="IMG_25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356" y="2214554"/>
            <a:ext cx="5935287" cy="407196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143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ШКОЛЬНЫЙ ТЕАТР</a:t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43063"/>
          <a:ext cx="8229600" cy="416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8580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РУКОВОДИТЕЛЬ  «ТЕАТР  ЮНОГО   ЗРИТЕЛЯ »                                    ХАСИЕВА ЗУЛАЙ АБДУРЗАКОВНА, учитель высшей категории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94025">
                <a:tc>
                  <a:txBody>
                    <a:bodyPr/>
                    <a:lstStyle/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Активисты театрального кружка «Юный зритель» </a:t>
                      </a:r>
                    </a:p>
                    <a:p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МБОУ «Гимназия №13» г. Аргуна имени С.Д. Диканиева вместе с советником директора </a:t>
                      </a:r>
                      <a:r>
                        <a:rPr kumimoji="0" lang="ru-RU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Сагаиповой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И.С. побывали в гостях у учеников начальной школы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Изображение 15" descr="IMG_256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2643182"/>
            <a:ext cx="4071966" cy="3214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85802"/>
          </a:xfrm>
          <a:solidFill>
            <a:srgbClr val="00FFFF"/>
          </a:solidFill>
        </p:spPr>
        <p:txBody>
          <a:bodyPr/>
          <a:lstStyle/>
          <a:p>
            <a:pPr algn="ctr"/>
            <a:r>
              <a:rPr lang="ru-RU" dirty="0" smtClean="0"/>
              <a:t>ТЕАТР  ЮНОГО ЗРИТЕЛЯ</a:t>
            </a:r>
            <a:endParaRPr lang="ru-RU" dirty="0"/>
          </a:p>
        </p:txBody>
      </p:sp>
      <p:pic>
        <p:nvPicPr>
          <p:cNvPr id="4" name="Содержимое 3" descr="https://sun9-49.userapi.com/impg/mu4mFpd_2trmfclra6VZ5dnPrmKfG15z1Jmu2Q/sQLtNPChNgg.jpg?size=2560x1920&amp;quality=95&amp;sign=5bd3d842620cbc309226099cfd3c0546&amp;type=album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214554"/>
            <a:ext cx="8429684" cy="428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1438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Волонтерское движение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00292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нашей гимназии прошел День Добрых Дел – акция, наполненная заботой и вниманием к окружающим.</a:t>
            </a:r>
          </a:p>
          <a:p>
            <a:r>
              <a:rPr lang="ru-RU" dirty="0" smtClean="0"/>
              <a:t>Активисты РДДМ «Движение Первых» и «Юные </a:t>
            </a:r>
            <a:r>
              <a:rPr lang="ru-RU" dirty="0" err="1" smtClean="0"/>
              <a:t>Кадыровцы</a:t>
            </a:r>
            <a:r>
              <a:rPr lang="ru-RU" dirty="0" smtClean="0"/>
              <a:t>» совместно подготовили и раздали воду и сухофрукты на </a:t>
            </a:r>
            <a:r>
              <a:rPr lang="ru-RU" dirty="0" err="1" smtClean="0"/>
              <a:t>Ифтар</a:t>
            </a:r>
            <a:r>
              <a:rPr lang="ru-RU" dirty="0" smtClean="0"/>
              <a:t> педагогическому коллективу, подарив учителям тепло и поддержку в этот особенный момент.</a:t>
            </a:r>
          </a:p>
          <a:p>
            <a:r>
              <a:rPr lang="ru-RU" dirty="0" smtClean="0"/>
              <a:t>Такие инициативы напоминают нам о важности добра, взаимопомощи и единства. Спасибо всем, кто принял участие и сделал этот день по-настоящему светлым!</a:t>
            </a:r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857240"/>
          </a:xfrm>
          <a:solidFill>
            <a:srgbClr val="00FFFF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ТВОРИ  ДОБРО!!!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249488"/>
            <a:ext cx="3786214" cy="43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214810" y="2214554"/>
            <a:ext cx="46434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err="1" smtClean="0"/>
              <a:t>Хасиева</a:t>
            </a:r>
            <a:r>
              <a:rPr lang="ru-RU" sz="2800" dirty="0" smtClean="0"/>
              <a:t> </a:t>
            </a:r>
            <a:r>
              <a:rPr lang="ru-RU" sz="2800" dirty="0" err="1" smtClean="0"/>
              <a:t>Зулай</a:t>
            </a:r>
            <a:r>
              <a:rPr lang="ru-RU" sz="2800" dirty="0" smtClean="0"/>
              <a:t> </a:t>
            </a:r>
            <a:r>
              <a:rPr lang="ru-RU" sz="2800" dirty="0" err="1" smtClean="0"/>
              <a:t>Абдурзаковна</a:t>
            </a:r>
            <a:r>
              <a:rPr lang="ru-RU" sz="2800" dirty="0" smtClean="0"/>
              <a:t> провела классный час «Твори Добро» в 8 «В» классе, на котором учащиеся обсуждали значение доброты и сочувствия в жизни людей с ограниченными возможностями.</a:t>
            </a:r>
            <a:endParaRPr lang="ru-RU" sz="2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Объединения дополнительного образования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9424"/>
            <a:ext cx="8401080" cy="432511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В гимназии развита система дополнительного образования:</a:t>
            </a:r>
          </a:p>
          <a:p>
            <a:r>
              <a:rPr lang="ru-RU" dirty="0" smtClean="0"/>
              <a:t>Кружок  ПДД  « СВЕТОФОР» -15чел</a:t>
            </a:r>
          </a:p>
          <a:p>
            <a:r>
              <a:rPr lang="ru-RU" dirty="0" smtClean="0"/>
              <a:t>Кружок  «Шахматы»-15 чел.</a:t>
            </a:r>
          </a:p>
          <a:p>
            <a:endParaRPr lang="ru-RU" dirty="0"/>
          </a:p>
        </p:txBody>
      </p:sp>
      <p:pic>
        <p:nvPicPr>
          <p:cNvPr id="4" name="Изображение 9" descr="https://sun9-70.userapi.com/impg/jCtbbjg7XtC73oD7lAIjnGuumojOxHejyTIvag/xki4m3u5-kE.jpg?size=2560x1920&amp;quality=95&amp;sign=ce2387e71c078fc67675e5016e8012ac&amp;type=album"/>
          <p:cNvPicPr/>
          <p:nvPr/>
        </p:nvPicPr>
        <p:blipFill>
          <a:blip r:embed="rId2"/>
          <a:stretch>
            <a:fillRect/>
          </a:stretch>
        </p:blipFill>
        <p:spPr>
          <a:xfrm>
            <a:off x="1071538" y="4357694"/>
            <a:ext cx="7143800" cy="214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/>
              <a:t>ЮНЫЕ  КАДЫРОВЦЫ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3322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3226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https://sun9-3.userapi.com/impg/QfCRYuNoefN2QRFG86wAiPiKYELB_FBlMNDLfg/v-Y_VoZpv78.jpg?size=2560x1920&amp;quality=95&amp;sign=1e95f564380984482e1dc0e9a107ef71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500034" y="2357430"/>
            <a:ext cx="4071967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s://sun9-56.userapi.com/impg/Hq7hIArfqEIFPPWMJ3SNfVubJMpofVFtimvboQ/JZtG_vCjqm0.jpg?size=2560x1920&amp;quality=95&amp;sign=ab125b257831a5bbff69d8d552e1b6b6&amp;type=album"/>
          <p:cNvPicPr/>
          <p:nvPr/>
        </p:nvPicPr>
        <p:blipFill>
          <a:blip r:embed="rId3"/>
          <a:stretch>
            <a:fillRect/>
          </a:stretch>
        </p:blipFill>
        <p:spPr>
          <a:xfrm>
            <a:off x="4500562" y="2143116"/>
            <a:ext cx="4371970" cy="3500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FFFF"/>
          </a:solidFill>
        </p:spPr>
        <p:txBody>
          <a:bodyPr/>
          <a:lstStyle/>
          <a:p>
            <a:pPr algn="ctr"/>
            <a:r>
              <a:rPr lang="ru-RU" b="1" dirty="0" smtClean="0"/>
              <a:t>ЮНЫЕ  КАДЫРОВЦЫ</a:t>
            </a:r>
            <a:endParaRPr lang="ru-RU" b="1" dirty="0"/>
          </a:p>
        </p:txBody>
      </p:sp>
      <p:pic>
        <p:nvPicPr>
          <p:cNvPr id="4" name="Содержимое 3" descr="https://sun9-20.userapi.com/impg/yZziBOLEkm3l5AuWwr1mUYlHDKibgBEm59DKNA/QrhFRyHUxnE.jpg?size=2560x1920&amp;quality=95&amp;sign=4f4e0e23ebeb2906609fd48932fe571b&amp;type=album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2249488"/>
            <a:ext cx="7858180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00013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Библиотечный информационно- методический центр</a:t>
            </a:r>
            <a:br>
              <a:rPr lang="ru-RU" b="1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28802"/>
          <a:ext cx="8229600" cy="3978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978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Основная задача библиотеки - информационная  поддержка программ основного и дополнительного образования.  объем основного фонда библиотеки – 25663 экземпляров;  объем фонда учебной литературы – 20239 экземпляров;  электронные образовательные ресурсы;  читальный зал на 15 человек.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214950"/>
            <a:ext cx="26088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928802"/>
            <a:ext cx="40005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78581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Имидж гимназии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571612"/>
            <a:ext cx="628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Муниципальный «Лучшее общеобразовательное</a:t>
            </a:r>
          </a:p>
          <a:p>
            <a:pPr algn="ctr">
              <a:buNone/>
            </a:pPr>
            <a:r>
              <a:rPr lang="ru-RU" b="1" dirty="0" smtClean="0"/>
              <a:t>учреждение года» - 2025 (победитель) </a:t>
            </a:r>
          </a:p>
        </p:txBody>
      </p:sp>
      <p:pic>
        <p:nvPicPr>
          <p:cNvPr id="5" name="Picture 2" descr="C:\Users\админ\Desktop\АВГУСТ  2024-2025,  2025-20265\ФОТО  2025-2026\300тыс  от 27.08.2025\IMG-20250827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417" y="2428875"/>
            <a:ext cx="7397165" cy="4144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92869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АКЦИЯ  «ПОДАРИ  КНИГУ!»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85926"/>
          <a:ext cx="8229600" cy="4854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154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3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МБОУ «Гимназия №13»                             г. Аргуна имени С.Д. Диканиева советник директора по воспитанию и взаимодействию с детскими общественными объединениями </a:t>
                      </a:r>
                      <a:r>
                        <a:rPr kumimoji="0" lang="ru-RU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Сагаипова</a:t>
                      </a: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И.С. совместно с библиотекарем Джабраиловой А.А. и активом гимназии  каждый  год  проводят  общешкольную акцию </a:t>
                      </a: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«Подари книгу библиотеке».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5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Изображение 4" descr="https://sun9-3.userapi.com/impg/RI6Nh_ctXPMrbyVYSz6olJl12ByiwKV993wa0Q/9Q45fHwsvl4.jpg?size=2560x1920&amp;quality=95&amp;sign=a4c9b8e182dac407af35d72481b6fd9b&amp;type=album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1785926"/>
            <a:ext cx="4143404" cy="4857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7148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Школьный музей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401080" cy="4717172"/>
          </a:xfrm>
        </p:spPr>
        <p:txBody>
          <a:bodyPr/>
          <a:lstStyle/>
          <a:p>
            <a:r>
              <a:rPr lang="ru-RU" dirty="0" smtClean="0"/>
              <a:t>Открытие музея, статус которого подтвержден свидетельством.</a:t>
            </a:r>
          </a:p>
          <a:p>
            <a:endParaRPr lang="ru-RU" dirty="0"/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2714612" y="2857496"/>
          <a:ext cx="5667375" cy="3600448"/>
        </p:xfrm>
        <a:graphic>
          <a:graphicData uri="http://schemas.openxmlformats.org/presentationml/2006/ole">
            <p:oleObj spid="_x0000_s53249" name="Acrobat Document" r:id="rId3" imgW="5667119" imgH="801981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b="1" dirty="0" smtClean="0"/>
              <a:t>МУЗЕЙ  «ОЧАГ  ПРЕДКОВ»</a:t>
            </a:r>
            <a:endParaRPr lang="ru-RU" b="1" dirty="0"/>
          </a:p>
        </p:txBody>
      </p:sp>
      <p:pic>
        <p:nvPicPr>
          <p:cNvPr id="4" name="Содержимое 3" descr="C:\Users\админ\Desktop\АВГУСТ  2024-2025,  2025-20265\ФОТО 2024-2025\МУЗЕЙ\20250311_1118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214554"/>
            <a:ext cx="285752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АВГУСТ  2024-2025,  2025-20265\ФОТО 2024-2025\МУЗЕЙ\20250311_1118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214554"/>
            <a:ext cx="285752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АВГУСТ  2024-2025,  2025-20265\ФОТО 2024-2025\МУЗЕЙ\20250311_1118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214554"/>
            <a:ext cx="244804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000132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Карьерный урок «Живи и работай»</a:t>
            </a:r>
          </a:p>
        </p:txBody>
      </p:sp>
      <p:pic>
        <p:nvPicPr>
          <p:cNvPr id="4" name="Изображение 43" descr="IMG_25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928802"/>
            <a:ext cx="8501121" cy="464503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92869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Школьная детская организация «ОРЛЯТА»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8861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Цель: </a:t>
            </a:r>
            <a:r>
              <a:rPr lang="ru-RU" dirty="0" smtClean="0"/>
              <a:t>создание максимально благоприятных условий для раскрытия и развития способностей каждой отдельной личности в Детской школьной организации «Орлята» </a:t>
            </a:r>
          </a:p>
          <a:p>
            <a:r>
              <a:rPr lang="ru-RU" b="1" dirty="0" smtClean="0"/>
              <a:t>Задачи: </a:t>
            </a:r>
            <a:r>
              <a:rPr lang="ru-RU" dirty="0" smtClean="0"/>
              <a:t>создание условий для развития детского самоуправления, инициативы и самостоятельности детей; организация коллективно-творческой деятельности; создание благоприятных условий для развития творческих и интеллектуальных способностей детей; создание благоприятных условий для общения и совместной деятельности детей, позволяющей проявлять ребенку гражданскую и нравственную позицию, реализовать свои интересы и потребности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92869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УЧАСТНИКИ  ОТРЯДА «ОРЛЯТА»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админ\Desktop\АВГУСТ  2024-2025,  2025-20265\ФОТО 2024-2025\ОРЛЯТА  2Г\IMG_93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392909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АВГУСТ  2024-2025,  2025-20265\ФОТО 2024-2025\ОРЛЯТА  2Г\IMG_94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85992"/>
            <a:ext cx="380316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8229600" cy="14239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Развитие информационно-образовательной среды образовательного учреждения</a:t>
            </a:r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643182"/>
            <a:ext cx="335758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071934" y="2571744"/>
            <a:ext cx="4929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— Оказание методической помощи при работе с интерактивным оборудованием (мастер – классы по работе с электронными образовательными ресурсами и интерактивной доской); </a:t>
            </a:r>
          </a:p>
          <a:p>
            <a:r>
              <a:rPr lang="ru-RU" sz="2400" dirty="0" smtClean="0"/>
              <a:t>— Организация дистанционного обучения.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857232"/>
            <a:ext cx="847251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Летняя работа</a:t>
            </a:r>
            <a:br>
              <a:rPr lang="ru-RU" b="1" i="1" dirty="0" smtClean="0"/>
            </a:br>
            <a:r>
              <a:rPr lang="ru-RU" b="1" i="1" dirty="0" smtClean="0"/>
              <a:t> (охват организованным отдыхом)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ЛАГЕРЬ С ДНЕВНЫМ ПРЕБЫВАНИЕМ ДЕТЕЙ «</a:t>
            </a:r>
            <a:r>
              <a:rPr lang="ru-RU" b="1" dirty="0" err="1" smtClean="0"/>
              <a:t>Развивайка</a:t>
            </a:r>
            <a:r>
              <a:rPr lang="ru-RU" b="1" dirty="0" smtClean="0"/>
              <a:t>» -15чел.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85725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Вывод </a:t>
            </a:r>
            <a:r>
              <a:rPr lang="ru-RU" b="1" dirty="0" smtClean="0">
                <a:solidFill>
                  <a:srgbClr val="FF0000"/>
                </a:solidFill>
              </a:rPr>
              <a:t>по итогам анализа работы школы за 2024-2025 учебный год</a:t>
            </a:r>
            <a:r>
              <a:rPr lang="ru-RU" b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57364"/>
            <a:ext cx="8643998" cy="4717172"/>
          </a:xfrm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r>
              <a:rPr lang="ru-RU" sz="1850" dirty="0" smtClean="0"/>
              <a:t>Все задачи решались с помощью разработанной системы мероприятий для всех участников образовательного процесса, которые были представлены на согласование и утверждение на установочном педсовете. Работа велась в соответствии с программным обеспечением при тесном взаимодействии всех работников </a:t>
            </a:r>
            <a:r>
              <a:rPr lang="ru-RU" sz="1850" dirty="0" smtClean="0"/>
              <a:t>гимназии. </a:t>
            </a:r>
            <a:r>
              <a:rPr lang="ru-RU" sz="1850" dirty="0" smtClean="0"/>
              <a:t>Организационные формы выбраны с учётом возрастных особенностей детей и в соответствии с требованиями нормативных документов.</a:t>
            </a:r>
          </a:p>
          <a:p>
            <a:r>
              <a:rPr lang="ru-RU" sz="1850" dirty="0" smtClean="0"/>
              <a:t>           Поставленные цели и задачи достигнуты в процессе осуществления разнообразных видов деятельности. Выявленные проблемы и недостатки решались своевременно по мере возможности. Тем не менее, результаты контроля показывают, что в </a:t>
            </a:r>
            <a:r>
              <a:rPr lang="ru-RU" sz="1850" dirty="0" smtClean="0"/>
              <a:t>гимназии  необходимо </a:t>
            </a:r>
            <a:r>
              <a:rPr lang="ru-RU" sz="1850" dirty="0" smtClean="0"/>
              <a:t>совершенствовать систему взаимодействия администрации и педагогов с целью повышения заинтересованности педагогов в результатах своего труда, что в свою очередь должно привести к позитивной динамике качества образования в </a:t>
            </a:r>
            <a:r>
              <a:rPr lang="ru-RU" sz="1850" dirty="0" smtClean="0"/>
              <a:t>гимназии.                                              В </a:t>
            </a:r>
            <a:r>
              <a:rPr lang="ru-RU" sz="1850" dirty="0" smtClean="0"/>
              <a:t>целом работу </a:t>
            </a:r>
            <a:r>
              <a:rPr lang="ru-RU" sz="1850" dirty="0" smtClean="0"/>
              <a:t>гимназии </a:t>
            </a:r>
            <a:r>
              <a:rPr lang="ru-RU" sz="1850" dirty="0" smtClean="0"/>
              <a:t>можно оценить на </a:t>
            </a:r>
            <a:r>
              <a:rPr lang="ru-RU" sz="1850" b="1" dirty="0" smtClean="0">
                <a:solidFill>
                  <a:srgbClr val="FF0000"/>
                </a:solidFill>
              </a:rPr>
              <a:t>«хорошо».</a:t>
            </a:r>
            <a:endParaRPr lang="ru-RU" sz="185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Нововведения в 2025-2026 учебном году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1. Введение школьной формы в  1-11 классах.</a:t>
            </a:r>
          </a:p>
          <a:p>
            <a:pPr>
              <a:buNone/>
            </a:pPr>
            <a:r>
              <a:rPr lang="ru-RU" dirty="0" smtClean="0"/>
              <a:t> 2. Изменение во всех рабочих программах – в разделе «Планируемые результаты» </a:t>
            </a:r>
          </a:p>
          <a:p>
            <a:pPr>
              <a:buNone/>
            </a:pPr>
            <a:r>
              <a:rPr lang="ru-RU" dirty="0" smtClean="0"/>
              <a:t>3. Функциональная грамотность ежемесячно</a:t>
            </a:r>
          </a:p>
          <a:p>
            <a:pPr>
              <a:buNone/>
            </a:pPr>
            <a:r>
              <a:rPr lang="ru-RU" dirty="0" smtClean="0"/>
              <a:t> 4. ВПР 4-8, 10 классы с включением иностранного языка с начальной школы и обязательных предметов Русский язык и Математика в 10 классе. </a:t>
            </a:r>
          </a:p>
          <a:p>
            <a:pPr>
              <a:buNone/>
            </a:pPr>
            <a:r>
              <a:rPr lang="ru-RU" dirty="0" smtClean="0"/>
              <a:t>5. Исключение  предмета «Обществознание» в 6-7 классах из учебного плана </a:t>
            </a:r>
          </a:p>
          <a:p>
            <a:pPr>
              <a:buNone/>
            </a:pPr>
            <a:r>
              <a:rPr lang="ru-RU" dirty="0" smtClean="0"/>
              <a:t>6. Изучение предмета «История»  3 часа в неделю, включая курс «История Родного края»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571504"/>
          </a:xfrm>
          <a:solidFill>
            <a:srgbClr val="00FFFF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Имидж гимназии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5002924"/>
          </a:xfrm>
        </p:spPr>
        <p:txBody>
          <a:bodyPr/>
          <a:lstStyle/>
          <a:p>
            <a:r>
              <a:rPr lang="en-US" dirty="0" smtClean="0"/>
              <a:t>В </a:t>
            </a:r>
            <a:r>
              <a:rPr lang="en-US" dirty="0" err="1" smtClean="0"/>
              <a:t>первом</a:t>
            </a:r>
            <a:r>
              <a:rPr lang="en-US" dirty="0" smtClean="0"/>
              <a:t> </a:t>
            </a:r>
            <a:r>
              <a:rPr lang="en-US" dirty="0" err="1" smtClean="0"/>
              <a:t>полугодии</a:t>
            </a:r>
            <a:r>
              <a:rPr lang="en-US" dirty="0" smtClean="0"/>
              <a:t> 2024/25 </a:t>
            </a:r>
            <a:r>
              <a:rPr lang="en-US" dirty="0" err="1" smtClean="0"/>
              <a:t>учебного</a:t>
            </a:r>
            <a:r>
              <a:rPr lang="en-US" dirty="0" smtClean="0"/>
              <a:t> </a:t>
            </a:r>
            <a:r>
              <a:rPr lang="en-US" dirty="0" err="1" smtClean="0"/>
              <a:t>года</a:t>
            </a:r>
            <a:r>
              <a:rPr lang="en-US" dirty="0" smtClean="0"/>
              <a:t> </a:t>
            </a:r>
            <a:r>
              <a:rPr lang="en-US" dirty="0" err="1" smtClean="0"/>
              <a:t>гимназия</a:t>
            </a:r>
            <a:r>
              <a:rPr lang="en-US" dirty="0" smtClean="0"/>
              <a:t>  </a:t>
            </a:r>
            <a:r>
              <a:rPr lang="en-US" dirty="0" err="1" smtClean="0"/>
              <a:t>стала</a:t>
            </a:r>
            <a:r>
              <a:rPr lang="en-US" dirty="0" smtClean="0"/>
              <a:t> </a:t>
            </a:r>
            <a:r>
              <a:rPr lang="en-US" b="1" dirty="0" err="1" smtClean="0"/>
              <a:t>участником</a:t>
            </a:r>
            <a:r>
              <a:rPr lang="en-US" b="1" dirty="0" smtClean="0"/>
              <a:t> </a:t>
            </a:r>
            <a:r>
              <a:rPr lang="en-US" b="1" dirty="0" err="1" smtClean="0"/>
              <a:t>проекта</a:t>
            </a:r>
            <a:r>
              <a:rPr lang="en-US" dirty="0" smtClean="0"/>
              <a:t> и </a:t>
            </a:r>
            <a:r>
              <a:rPr lang="en-US" dirty="0" err="1" smtClean="0"/>
              <a:t>получила</a:t>
            </a:r>
            <a:r>
              <a:rPr lang="en-US" dirty="0" smtClean="0"/>
              <a:t> </a:t>
            </a:r>
            <a:r>
              <a:rPr lang="en-US" dirty="0" err="1" smtClean="0"/>
              <a:t>доступ</a:t>
            </a:r>
            <a:r>
              <a:rPr lang="en-US" dirty="0" smtClean="0"/>
              <a:t> к </a:t>
            </a:r>
            <a:r>
              <a:rPr lang="en-US" dirty="0" err="1" smtClean="0"/>
              <a:t>школьному</a:t>
            </a:r>
            <a:r>
              <a:rPr lang="en-US" dirty="0" smtClean="0"/>
              <a:t> </a:t>
            </a:r>
            <a:r>
              <a:rPr lang="en-US" b="1" dirty="0" err="1" smtClean="0"/>
              <a:t>сегменту</a:t>
            </a:r>
            <a:r>
              <a:rPr lang="en-US" b="1" dirty="0" smtClean="0"/>
              <a:t> </a:t>
            </a:r>
            <a:r>
              <a:rPr lang="en-US" b="1" dirty="0" err="1" smtClean="0"/>
              <a:t>платформы</a:t>
            </a:r>
            <a:r>
              <a:rPr lang="en-US" b="1" dirty="0" smtClean="0"/>
              <a:t> «</a:t>
            </a:r>
            <a:r>
              <a:rPr lang="en-US" b="1" dirty="0" err="1" smtClean="0"/>
              <a:t>Билет</a:t>
            </a:r>
            <a:r>
              <a:rPr lang="en-US" b="1" dirty="0" smtClean="0"/>
              <a:t> в </a:t>
            </a:r>
            <a:r>
              <a:rPr lang="en-US" b="1" dirty="0" err="1" smtClean="0"/>
              <a:t>будущее</a:t>
            </a:r>
            <a:r>
              <a:rPr lang="en-US" b="1" dirty="0" smtClean="0"/>
              <a:t>».</a:t>
            </a:r>
            <a:endParaRPr lang="ru-RU" dirty="0"/>
          </a:p>
        </p:txBody>
      </p:sp>
      <p:pic>
        <p:nvPicPr>
          <p:cNvPr id="5" name="Рисунок 4" descr="C:\Users\Гимназия 13\Desktop\2022\Нацпроекты\Билет в будущее\38b92b07-3923-4736-9160-8b6fa49fd376.jpg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1571604" y="3357562"/>
            <a:ext cx="5743018" cy="332328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7143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Задачи на 2025-2026 учебный год</a:t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472518" cy="443142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— Повышение качества знаний учащихся </a:t>
            </a:r>
            <a:r>
              <a:rPr lang="ru-RU" smtClean="0"/>
              <a:t>на 10 %;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— Использование ИКТ и новых образовательных технологий в преподавании предметов (ФГИС Моя школа) – 100%; </a:t>
            </a:r>
          </a:p>
          <a:p>
            <a:pPr>
              <a:buNone/>
            </a:pPr>
            <a:r>
              <a:rPr lang="ru-RU" dirty="0" smtClean="0"/>
              <a:t>— Повышение педагогического мастерства: Учитель года -1 </a:t>
            </a:r>
          </a:p>
          <a:p>
            <a:pPr>
              <a:buNone/>
            </a:pPr>
            <a:r>
              <a:rPr lang="ru-RU" dirty="0" smtClean="0"/>
              <a:t>                                                                                        Воспитать человека-1;</a:t>
            </a:r>
          </a:p>
          <a:p>
            <a:pPr>
              <a:buNone/>
            </a:pPr>
            <a:r>
              <a:rPr lang="ru-RU" dirty="0" smtClean="0"/>
              <a:t>— Педагогические таланты (приглашаем всех); </a:t>
            </a:r>
          </a:p>
          <a:p>
            <a:pPr>
              <a:buNone/>
            </a:pPr>
            <a:r>
              <a:rPr lang="ru-RU" dirty="0" smtClean="0"/>
              <a:t>— Подготовка  профильного </a:t>
            </a:r>
            <a:r>
              <a:rPr lang="ru-RU" dirty="0" err="1" smtClean="0"/>
              <a:t>предпрофессионального</a:t>
            </a:r>
            <a:r>
              <a:rPr lang="ru-RU" dirty="0" smtClean="0"/>
              <a:t> инженерного класса – 10 класс; </a:t>
            </a:r>
          </a:p>
          <a:p>
            <a:pPr>
              <a:buNone/>
            </a:pPr>
            <a:r>
              <a:rPr lang="ru-RU" dirty="0" smtClean="0"/>
              <a:t>— Подготовка к  Открытию инженерных классов в 8-9-х  классах; </a:t>
            </a:r>
          </a:p>
          <a:p>
            <a:pPr>
              <a:buNone/>
            </a:pPr>
            <a:r>
              <a:rPr lang="ru-RU" dirty="0" smtClean="0"/>
              <a:t>— Подготовить и выпустить 13  медалистов; </a:t>
            </a:r>
          </a:p>
          <a:p>
            <a:pPr>
              <a:buNone/>
            </a:pPr>
            <a:r>
              <a:rPr lang="ru-RU" dirty="0" smtClean="0"/>
              <a:t>— Подготовить и выпустить  15  учащихся с  аттестатами с отличием (9класс); </a:t>
            </a:r>
          </a:p>
          <a:p>
            <a:pPr>
              <a:buNone/>
            </a:pPr>
            <a:r>
              <a:rPr lang="ru-RU" dirty="0" smtClean="0"/>
              <a:t>— удовлетворенность родителей  качеством деятельности гимназии      - 95 %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571504"/>
          </a:xfrm>
          <a:solidFill>
            <a:srgbClr val="00FFFF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Century Gothic" panose="020B0502020202020204" pitchFamily="34" charset="0"/>
              </a:rPr>
              <a:t/>
            </a:r>
            <a:br>
              <a:rPr lang="ru-RU" sz="3100" b="1" dirty="0" smtClean="0">
                <a:latin typeface="Century Gothic" panose="020B0502020202020204" pitchFamily="34" charset="0"/>
              </a:rPr>
            </a:br>
            <a:r>
              <a:rPr lang="ru-RU" sz="3100" b="1" dirty="0" smtClean="0">
                <a:latin typeface="Century Gothic" panose="020B0502020202020204" pitchFamily="34" charset="0"/>
              </a:rPr>
              <a:t/>
            </a:r>
            <a:br>
              <a:rPr lang="ru-RU" sz="3100" b="1" dirty="0" smtClean="0">
                <a:latin typeface="Century Gothic" panose="020B0502020202020204" pitchFamily="34" charset="0"/>
              </a:rPr>
            </a:br>
            <a:r>
              <a:rPr lang="ru-RU" sz="3100" b="1" dirty="0" smtClean="0">
                <a:latin typeface="Century Gothic" panose="020B0502020202020204" pitchFamily="34" charset="0"/>
              </a:rPr>
              <a:t/>
            </a:r>
            <a:br>
              <a:rPr lang="ru-RU" sz="3100" b="1" dirty="0" smtClean="0">
                <a:latin typeface="Century Gothic" panose="020B0502020202020204" pitchFamily="34" charset="0"/>
              </a:rPr>
            </a:br>
            <a:r>
              <a:rPr lang="ru-RU" sz="3100" b="1" dirty="0" smtClean="0">
                <a:latin typeface="Century Gothic" panose="020B0502020202020204" pitchFamily="34" charset="0"/>
              </a:rPr>
              <a:t/>
            </a:r>
            <a:br>
              <a:rPr lang="ru-RU" sz="3100" b="1" dirty="0" smtClean="0">
                <a:latin typeface="Century Gothic" panose="020B0502020202020204" pitchFamily="34" charset="0"/>
              </a:rPr>
            </a:br>
            <a:r>
              <a:rPr lang="ru-RU" sz="3100" b="1" dirty="0" smtClean="0">
                <a:latin typeface="Century Gothic" panose="020B0502020202020204" pitchFamily="34" charset="0"/>
              </a:rPr>
              <a:t>                              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3100" b="1" i="1" dirty="0" smtClean="0">
                <a:solidFill>
                  <a:schemeClr val="accent4">
                    <a:lumMod val="75000"/>
                  </a:schemeClr>
                </a:solidFill>
              </a:rPr>
              <a:t>Имидж гимназии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3100" b="1" dirty="0" smtClean="0">
                <a:latin typeface="Century Gothic" panose="020B0502020202020204" pitchFamily="34" charset="0"/>
              </a:rPr>
              <a:t>Республиканский конкурс</a:t>
            </a:r>
            <a:br>
              <a:rPr lang="ru-RU" sz="3100" b="1" dirty="0" smtClean="0">
                <a:latin typeface="Century Gothic" panose="020B0502020202020204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«Урок в начальной школе: в профиль и анфас», учитель </a:t>
            </a:r>
            <a:r>
              <a:rPr lang="ru-RU" sz="31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н</a:t>
            </a:r>
            <a:r>
              <a:rPr lang="ru-RU" sz="31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/</a:t>
            </a:r>
            <a:r>
              <a:rPr lang="ru-RU" sz="31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кл</a:t>
            </a:r>
            <a:r>
              <a:rPr lang="ru-RU" sz="31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Забалуева Т.М.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Picture 2" descr="C:\Users\админ\Desktop\АВГУСТ  2024-2025,  2025-20265\ФОТО 2024-2025\ЗАБАЛУЕВА  Т.М.-КОНКУРС,2304.2025\Конкурс_Учитель_нач_кл_2025_23_апреля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942" y="2643181"/>
            <a:ext cx="6542116" cy="3714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071570"/>
          </a:xfrm>
          <a:solidFill>
            <a:srgbClr val="00FFCC"/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Имидж гимназии</a:t>
            </a:r>
            <a:endParaRPr lang="ru-RU" dirty="0"/>
          </a:p>
        </p:txBody>
      </p:sp>
      <p:pic>
        <p:nvPicPr>
          <p:cNvPr id="1026" name="Picture 2" descr="C:\Users\админ\Desktop\АВГУСТ  2024-2025,  2025-20265\ФОТО 2024-2025\КИСА  22-10-2024_23-19-22\IMG-20241005-WA0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143272" cy="45720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7620" y="1714488"/>
            <a:ext cx="471490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449580">
              <a:lnSpc>
                <a:spcPct val="115000"/>
              </a:lnSpc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По итогам проведения конкурса эссе, заместитель директора по УВР начальных классов,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Ахаева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Яхита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Альвиевна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, заняла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почётное </a:t>
            </a:r>
            <a:r>
              <a:rPr lang="en-US" b="1" dirty="0" smtClean="0">
                <a:latin typeface="Times New Roman"/>
                <a:ea typeface="Times New Roman"/>
                <a:cs typeface="Times New Roman"/>
              </a:rPr>
              <a:t>III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место</a:t>
            </a:r>
            <a:endParaRPr lang="ru-RU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" name="Рисунок 7" descr="C:\Users\Acer\Downloads\WhatsApp Image 2024-05-25 at 06.38.27.jpe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000372"/>
            <a:ext cx="3889687" cy="314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607</TotalTime>
  <Words>2319</Words>
  <Application>Microsoft Office PowerPoint</Application>
  <PresentationFormat>Экран (4:3)</PresentationFormat>
  <Paragraphs>382</Paragraphs>
  <Slides>70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2" baseType="lpstr">
      <vt:lpstr>Городская</vt:lpstr>
      <vt:lpstr>Acrobat Document</vt:lpstr>
      <vt:lpstr>Муниципальное бюджетное общеобразовательное учреждение «Гимназия № 13»  г. Аргуна   имени С.Д.Диканиева Публичный доклад директора Хамцуевой  К.Х.   </vt:lpstr>
      <vt:lpstr>Публичный доклад директора </vt:lpstr>
      <vt:lpstr>Учебно-воспитательный процесс осуществляет высококвалифицированный коллектив учителей: </vt:lpstr>
      <vt:lpstr>Квалификационный состав учителей: </vt:lpstr>
      <vt:lpstr>  Имидж гимназии   ВСРОССИЙСКИЙ  КОНКУРС «Лучшие ОБРАЗОВАТЕЛЬНЫЕ  УЧРЕЖДЕНИЯ РФ -2025»</vt:lpstr>
      <vt:lpstr>Имидж гимназии</vt:lpstr>
      <vt:lpstr> Имидж гимназии </vt:lpstr>
      <vt:lpstr>                                   Имидж гимназии Республиканский конкурс «Урок в начальной школе: в профиль и анфас», учитель н/кл Забалуева Т.М. </vt:lpstr>
      <vt:lpstr>Имидж гимназии</vt:lpstr>
      <vt:lpstr> Имидж гимназии </vt:lpstr>
      <vt:lpstr> Имидж гимназии </vt:lpstr>
      <vt:lpstr>Сравнительный анализ успеваемости  и качества знаний за 3 года </vt:lpstr>
      <vt:lpstr>Сравнительный анализ результатов ГИА-9 за 3 года </vt:lpstr>
      <vt:lpstr>Итоги государственной итоговой аттестации                                                                                     за 2023/24 и 2024/25 учебные годы   </vt:lpstr>
      <vt:lpstr>Итоги государственной итоговой аттестации                                                                                       за 2023/24 и 2024/25 учебные годы (сдали ГИА на «4» и «5») </vt:lpstr>
      <vt:lpstr>Сравнительный анализ результатов ЕГЭ по русскому языку и математике                                          за 3 последних года </vt:lpstr>
      <vt:lpstr>ОТЛИЧНИКИ  ЗА ПОСЛЕДНИЕ  ТРИ ГОДА </vt:lpstr>
      <vt:lpstr>Результаты по математике и русскому языку за три года </vt:lpstr>
      <vt:lpstr>Математика (базовый уровень) </vt:lpstr>
      <vt:lpstr>Высокобалльники ЕГЭ</vt:lpstr>
      <vt:lpstr>Информация по медалистам  за последние пять лет   </vt:lpstr>
      <vt:lpstr>Результаты ВПР </vt:lpstr>
      <vt:lpstr>Рост педагогического мастерства </vt:lpstr>
      <vt:lpstr> Методическая работа </vt:lpstr>
      <vt:lpstr>Кабинеты </vt:lpstr>
      <vt:lpstr>Олимпиады </vt:lpstr>
      <vt:lpstr>Победители  муниципального этапа ВСОШ</vt:lpstr>
      <vt:lpstr>Победители и призеры регионального этапа ВСОШ</vt:lpstr>
      <vt:lpstr>Результативность учащихся во Всероссийской олимпиаде школьников </vt:lpstr>
      <vt:lpstr>Диаграмма по результатам участия школьников во ВсОШ </vt:lpstr>
      <vt:lpstr>Участие в конкурсах, проектах и олимпиадах </vt:lpstr>
      <vt:lpstr>Олимпиада  по избирательному праву</vt:lpstr>
      <vt:lpstr>ПОБЕДИТЕЛИ  КОНКУРСА, 10А </vt:lpstr>
      <vt:lpstr>Российское общество «Знание»</vt:lpstr>
      <vt:lpstr>Всероссийский конкурс  ЮИД</vt:lpstr>
      <vt:lpstr>Конкурс  «Книга  моего сердца»</vt:lpstr>
      <vt:lpstr>РЕГИОНАЛЬНЫЙ  КОНКУРС  ПРОЕКТОВ  по  МАТЕМАТИКЕ </vt:lpstr>
      <vt:lpstr>Муниципальный конкурс</vt:lpstr>
      <vt:lpstr>Конкурс «ТАРИКАТ» 14.02.2025г</vt:lpstr>
      <vt:lpstr>ЦИФРОВОЙ  ДИКТАНТ   16 октября  2024 </vt:lpstr>
      <vt:lpstr>Слайд 41</vt:lpstr>
      <vt:lpstr>Традиционное награждение победителей и призеров олимпиад, конкурсов</vt:lpstr>
      <vt:lpstr>Работа школьной психолого- педагогической службы ведется в соответствии с ФГОС по следующим направлениям: </vt:lpstr>
      <vt:lpstr>НЕДЕЛЯ  ПСИХОЛОГИИ</vt:lpstr>
      <vt:lpstr>Профориентация </vt:lpstr>
      <vt:lpstr>Школьное самоуправление. Движение Первых </vt:lpstr>
      <vt:lpstr>Слайд 47</vt:lpstr>
      <vt:lpstr>ВОЕННО-ПАТРИОТИЧЕСКИЙ  КЛУБ</vt:lpstr>
      <vt:lpstr>ВОЕННО-ПАТРИОТИЧЕСКИЙ  КЛУБ</vt:lpstr>
      <vt:lpstr>АКЦИЯ «Георгиевская ленточка» </vt:lpstr>
      <vt:lpstr>УРОК   ОБЗР в 10 классе</vt:lpstr>
      <vt:lpstr>ШКОЛЬНЫЙ ТЕАТР </vt:lpstr>
      <vt:lpstr>ТЕАТР  ЮНОГО ЗРИТЕЛЯ</vt:lpstr>
      <vt:lpstr> Волонтерское движение </vt:lpstr>
      <vt:lpstr>ТВОРИ  ДОБРО!!!</vt:lpstr>
      <vt:lpstr> Объединения дополнительного образования </vt:lpstr>
      <vt:lpstr>ЮНЫЕ  КАДЫРОВЦЫ</vt:lpstr>
      <vt:lpstr>ЮНЫЕ  КАДЫРОВЦЫ</vt:lpstr>
      <vt:lpstr> Библиотечный информационно- методический центр </vt:lpstr>
      <vt:lpstr>АКЦИЯ  «ПОДАРИ  КНИГУ!»</vt:lpstr>
      <vt:lpstr> Школьный музей </vt:lpstr>
      <vt:lpstr>МУЗЕЙ  «ОЧАГ  ПРЕДКОВ»</vt:lpstr>
      <vt:lpstr>Карьерный урок «Живи и работай»</vt:lpstr>
      <vt:lpstr> Школьная детская организация «ОРЛЯТА» </vt:lpstr>
      <vt:lpstr>УЧАСТНИКИ  ОТРЯДА «ОРЛЯТА»</vt:lpstr>
      <vt:lpstr>Развитие информационно-образовательной среды образовательного учреждения</vt:lpstr>
      <vt:lpstr> Летняя работа  (охват организованным отдыхом) </vt:lpstr>
      <vt:lpstr> Вывод по итогам анализа работы школы за 2024-2025 учебный год. </vt:lpstr>
      <vt:lpstr> Нововведения в 2025-2026 учебном году </vt:lpstr>
      <vt:lpstr>  Задачи на 2025-2026 учебный год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«Гимназия № 13»  г. Аргуна   имени С.Д.Диканиева </dc:title>
  <dc:creator>админ</dc:creator>
  <cp:lastModifiedBy>админ</cp:lastModifiedBy>
  <cp:revision>144</cp:revision>
  <dcterms:created xsi:type="dcterms:W3CDTF">2025-09-25T09:04:53Z</dcterms:created>
  <dcterms:modified xsi:type="dcterms:W3CDTF">2025-10-20T13:05:26Z</dcterms:modified>
</cp:coreProperties>
</file>