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61" autoAdjust="0"/>
  </p:normalViewPr>
  <p:slideViewPr>
    <p:cSldViewPr>
      <p:cViewPr>
        <p:scale>
          <a:sx n="100" d="100"/>
          <a:sy n="100" d="100"/>
        </p:scale>
        <p:origin x="-51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352C-99A0-438F-98AA-B64C0D281B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C297-231B-49F2-8297-E34A5EBF5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11000" cy="88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500174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rgbClr val="FF0000"/>
                </a:solidFill>
              </a:rPr>
              <a:t>Порядок и формы проведения государственной итоговой </a:t>
            </a:r>
            <a:r>
              <a:rPr lang="ru-RU" sz="4800" b="1">
                <a:solidFill>
                  <a:srgbClr val="FF0000"/>
                </a:solidFill>
              </a:rPr>
              <a:t>аттестации </a:t>
            </a:r>
            <a:r>
              <a:rPr lang="ru-RU" sz="4800" b="1" smtClean="0">
                <a:solidFill>
                  <a:srgbClr val="FF0000"/>
                </a:solidFill>
              </a:rPr>
              <a:t>выпускников           </a:t>
            </a:r>
            <a:r>
              <a:rPr lang="ru-RU" sz="4800" b="1" dirty="0">
                <a:solidFill>
                  <a:srgbClr val="FF0000"/>
                </a:solidFill>
              </a:rPr>
              <a:t>9 </a:t>
            </a:r>
            <a:r>
              <a:rPr lang="ru-RU" sz="4800" b="1" dirty="0" smtClean="0">
                <a:solidFill>
                  <a:srgbClr val="FF0000"/>
                </a:solidFill>
              </a:rPr>
              <a:t>классов  </a:t>
            </a:r>
            <a:r>
              <a:rPr lang="ru-RU" sz="4800" b="1" dirty="0">
                <a:solidFill>
                  <a:srgbClr val="FF0000"/>
                </a:solidFill>
              </a:rPr>
              <a:t>в 2020-2021 учебном году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Порядок проведения </a:t>
            </a:r>
            <a:r>
              <a:rPr lang="ru-RU" b="1" dirty="0" smtClean="0">
                <a:solidFill>
                  <a:srgbClr val="FF0000"/>
                </a:solidFill>
              </a:rPr>
              <a:t>ГИА-9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/>
              <a:t>ОГЭ проводится в пунктах проведения экзаменов (ППЭ</a:t>
            </a:r>
            <a:r>
              <a:rPr lang="ru-RU" b="1" dirty="0"/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72559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2136338"/>
            <a:ext cx="75009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400" dirty="0" smtClean="0"/>
              <a:t>В  аудитории –не  более </a:t>
            </a:r>
            <a:r>
              <a:rPr lang="ru-RU" sz="2400" b="1" dirty="0" smtClean="0"/>
              <a:t>15</a:t>
            </a:r>
            <a:r>
              <a:rPr lang="ru-RU" sz="2400" dirty="0" smtClean="0"/>
              <a:t> участников ГИА + </a:t>
            </a:r>
            <a:r>
              <a:rPr lang="ru-RU" sz="2400" b="1" dirty="0" smtClean="0"/>
              <a:t>2 организатора *;</a:t>
            </a:r>
            <a:endParaRPr lang="ru-RU" sz="2400" b="1" dirty="0"/>
          </a:p>
          <a:p>
            <a:r>
              <a:rPr lang="ru-RU" sz="2400" dirty="0"/>
              <a:t>*</a:t>
            </a:r>
            <a:r>
              <a:rPr lang="ru-RU" sz="2400" dirty="0" smtClean="0"/>
              <a:t>Организаторы в аудитории осуществляют действия, задаваемые регламентом экзамена по конкретному предмету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В  ППЭ - независимый   </a:t>
            </a:r>
            <a:r>
              <a:rPr lang="ru-RU" sz="2400" b="1" dirty="0" smtClean="0"/>
              <a:t>общественный   наблюдатель</a:t>
            </a:r>
            <a:r>
              <a:rPr lang="ru-RU" sz="2400" b="1" dirty="0"/>
              <a:t>.</a:t>
            </a:r>
          </a:p>
          <a:p>
            <a:r>
              <a:rPr lang="ru-RU" sz="2400" b="1" u="sng" dirty="0" smtClean="0"/>
              <a:t>Проверка </a:t>
            </a:r>
            <a:r>
              <a:rPr lang="ru-RU" sz="2400" dirty="0" smtClean="0"/>
              <a:t>экзаменационных работ осуществляется централизовано   </a:t>
            </a:r>
            <a:r>
              <a:rPr lang="ru-RU" sz="3200" b="1" dirty="0" smtClean="0"/>
              <a:t>РЦОИ</a:t>
            </a:r>
            <a:r>
              <a:rPr lang="ru-RU" sz="3200" b="1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 экзаменах необходимо при себе  иметь: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5664">
            <a:off x="6074470" y="1964266"/>
            <a:ext cx="1028700" cy="39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643998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14348" y="178592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-паспорт и ручку </a:t>
            </a:r>
            <a:r>
              <a:rPr lang="ru-RU" sz="2800" b="1" dirty="0" err="1"/>
              <a:t>гелевую</a:t>
            </a:r>
            <a:r>
              <a:rPr lang="ru-RU" sz="2800" b="1" dirty="0"/>
              <a:t> или капиллярную; </a:t>
            </a:r>
          </a:p>
          <a:p>
            <a:r>
              <a:rPr lang="ru-RU" sz="2800" b="1" dirty="0"/>
              <a:t>-лекарства и питание (при необходимости);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Все остальное использовать на экзамене запрещено. За нарушение установленного порядка участник удаляется с экзамена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2028826" cy="233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929066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Дополнительные материалы и оборудование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1785926"/>
            <a:ext cx="6715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FF0000"/>
                </a:solidFill>
              </a:rPr>
              <a:t>  Математика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  <a:r>
              <a:rPr lang="ru-RU" sz="3200" dirty="0"/>
              <a:t>линейка (приносится участником ГИА), справочные материалы выдаются вместе с экзаменационными материалами.  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FF0000"/>
                </a:solidFill>
              </a:rPr>
              <a:t>  Русский  язык:  </a:t>
            </a:r>
            <a:r>
              <a:rPr lang="ru-RU" sz="3200" dirty="0" smtClean="0"/>
              <a:t>орфографический словарь выдается   организаторами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Порядок проведения ГИА-9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643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643051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/>
              <a:t>•Процедура проведения экзамена </a:t>
            </a:r>
          </a:p>
          <a:p>
            <a:r>
              <a:rPr lang="ru-RU" sz="2800" dirty="0"/>
              <a:t>•Выпускник приходит в ППЭ </a:t>
            </a:r>
            <a:r>
              <a:rPr lang="ru-RU" sz="2800" b="1" dirty="0">
                <a:solidFill>
                  <a:srgbClr val="C00000"/>
                </a:solidFill>
              </a:rPr>
              <a:t>за 45 мин</a:t>
            </a:r>
            <a:r>
              <a:rPr lang="ru-RU" sz="2800" dirty="0"/>
              <a:t>. до начала экзамена</a:t>
            </a:r>
          </a:p>
          <a:p>
            <a:r>
              <a:rPr lang="ru-RU" sz="2800" dirty="0"/>
              <a:t>•Начало экзамена </a:t>
            </a:r>
            <a:r>
              <a:rPr lang="ru-RU" sz="2800" b="1" dirty="0">
                <a:solidFill>
                  <a:srgbClr val="C00000"/>
                </a:solidFill>
              </a:rPr>
              <a:t>в 10.00</a:t>
            </a:r>
          </a:p>
          <a:p>
            <a:r>
              <a:rPr lang="ru-RU" sz="2800" dirty="0"/>
              <a:t>•Время выполнения всей экзаменационной работы  устанавливается регламентом.</a:t>
            </a:r>
          </a:p>
          <a:p>
            <a:r>
              <a:rPr lang="ru-RU" sz="2800" dirty="0"/>
              <a:t>•Во время проведения экзамена не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допускается    </a:t>
            </a:r>
            <a:r>
              <a:rPr lang="ru-RU" sz="2800" dirty="0"/>
              <a:t>присутствие в ППЭ лиц, не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задействованных </a:t>
            </a:r>
            <a:r>
              <a:rPr lang="ru-RU" sz="2800" dirty="0"/>
              <a:t>на экзамене.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ВРЕМЕННЫЕ ОГРАНИЧЕНИЯ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57256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олна 6"/>
          <p:cNvSpPr/>
          <p:nvPr/>
        </p:nvSpPr>
        <p:spPr>
          <a:xfrm>
            <a:off x="857224" y="857232"/>
            <a:ext cx="7643866" cy="857256"/>
          </a:xfrm>
          <a:prstGeom prst="wave">
            <a:avLst>
              <a:gd name="adj1" fmla="val 12500"/>
              <a:gd name="adj2" fmla="val -7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09:50 участникам напоминают правила выполнения экзаменационной работы.</a:t>
            </a:r>
          </a:p>
        </p:txBody>
      </p:sp>
      <p:sp>
        <p:nvSpPr>
          <p:cNvPr id="8" name="Волна 7"/>
          <p:cNvSpPr/>
          <p:nvPr/>
        </p:nvSpPr>
        <p:spPr>
          <a:xfrm>
            <a:off x="928662" y="1928802"/>
            <a:ext cx="7429552" cy="785818"/>
          </a:xfrm>
          <a:prstGeom prst="wave">
            <a:avLst>
              <a:gd name="adj1" fmla="val 12500"/>
              <a:gd name="adj2" fmla="val -15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10:00 вскрывают запечатанные </a:t>
            </a:r>
            <a:r>
              <a:rPr lang="ru-RU" sz="2000" dirty="0"/>
              <a:t>пакеты</a:t>
            </a:r>
            <a:r>
              <a:rPr lang="ru-RU" sz="2000" b="1" dirty="0"/>
              <a:t> с экзаменационными материалами.</a:t>
            </a:r>
          </a:p>
        </p:txBody>
      </p:sp>
      <p:sp>
        <p:nvSpPr>
          <p:cNvPr id="9" name="Волна 8"/>
          <p:cNvSpPr/>
          <p:nvPr/>
        </p:nvSpPr>
        <p:spPr>
          <a:xfrm>
            <a:off x="928662" y="2857496"/>
            <a:ext cx="7358114" cy="785818"/>
          </a:xfrm>
          <a:prstGeom prst="wave">
            <a:avLst>
              <a:gd name="adj1" fmla="val 12500"/>
              <a:gd name="adj2" fmla="val -5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Участники ГИА заполняют регистрационные поля бланков.</a:t>
            </a:r>
          </a:p>
        </p:txBody>
      </p:sp>
      <p:sp>
        <p:nvSpPr>
          <p:cNvPr id="10" name="Волна 9"/>
          <p:cNvSpPr/>
          <p:nvPr/>
        </p:nvSpPr>
        <p:spPr>
          <a:xfrm>
            <a:off x="928662" y="3786190"/>
            <a:ext cx="7143800" cy="857256"/>
          </a:xfrm>
          <a:prstGeom prst="wave">
            <a:avLst>
              <a:gd name="adj1" fmla="val 12500"/>
              <a:gd name="adj2" fmla="val -32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Участники ГИА приступают к выполнению заданий </a:t>
            </a:r>
            <a:r>
              <a:rPr lang="ru-RU" sz="2000" b="1" dirty="0" err="1"/>
              <a:t>КИМов</a:t>
            </a:r>
            <a:r>
              <a:rPr lang="ru-RU" sz="2000" b="1" dirty="0"/>
              <a:t>. 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2071670" y="4929198"/>
            <a:ext cx="6072230" cy="9144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 30 минут и за 5 минут до окончания экзамена участников предупреждают о завершении экзамена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57686" y="1643050"/>
            <a:ext cx="484632" cy="35719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929058" y="2643182"/>
            <a:ext cx="484632" cy="2857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3571876"/>
            <a:ext cx="484632" cy="2857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4572008"/>
            <a:ext cx="484632" cy="42862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C00000"/>
                </a:solidFill>
              </a:rPr>
              <a:t>Во время проведения экзамена ученики не должны: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8001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/>
              <a:t>-  </a:t>
            </a:r>
            <a:r>
              <a:rPr lang="ru-RU" sz="2400" b="1" dirty="0" smtClean="0"/>
              <a:t>общаться </a:t>
            </a:r>
            <a:r>
              <a:rPr lang="ru-RU" sz="2400" b="1" dirty="0"/>
              <a:t>друг с другом; </a:t>
            </a:r>
          </a:p>
          <a:p>
            <a:r>
              <a:rPr lang="ru-RU" sz="2400" b="1" dirty="0" smtClean="0"/>
              <a:t>-  свободно </a:t>
            </a:r>
            <a:r>
              <a:rPr lang="ru-RU" sz="2400" b="1" dirty="0"/>
              <a:t>перемещаться по аудитории и ППЭ без указания организаторов;</a:t>
            </a:r>
          </a:p>
          <a:p>
            <a:r>
              <a:rPr lang="ru-RU" sz="2400" b="1" dirty="0" smtClean="0"/>
              <a:t>-  пользоваться </a:t>
            </a:r>
            <a:r>
              <a:rPr lang="ru-RU" sz="2400" b="1" dirty="0"/>
              <a:t>мобильными телефонами, электронно-вычислительными устройствами и справочными материалами (за исключением утвержденных дополнительных устройств и материалов).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При </a:t>
            </a:r>
            <a:r>
              <a:rPr lang="ru-RU" sz="2400" b="1" dirty="0">
                <a:solidFill>
                  <a:srgbClr val="FF0000"/>
                </a:solidFill>
              </a:rPr>
              <a:t>нарушении порядка проведения ГИА и отказе от его соблюдения организаторы удаляют участника ГИА с экзамена.  ГЭК принимает решение об </a:t>
            </a:r>
            <a:r>
              <a:rPr lang="ru-RU" sz="2400" b="1" dirty="0" smtClean="0">
                <a:solidFill>
                  <a:srgbClr val="FF0000"/>
                </a:solidFill>
              </a:rPr>
              <a:t>аннулировании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результатов </a:t>
            </a:r>
            <a:r>
              <a:rPr lang="ru-RU" sz="2400" b="1" dirty="0">
                <a:solidFill>
                  <a:srgbClr val="FF0000"/>
                </a:solidFill>
              </a:rPr>
              <a:t>ГИА обучающегося по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соответствующему </a:t>
            </a:r>
            <a:r>
              <a:rPr lang="ru-RU" sz="2400" b="1" dirty="0">
                <a:solidFill>
                  <a:srgbClr val="FF0000"/>
                </a:solidFill>
              </a:rPr>
              <a:t>учебному предмету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72518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Каждый обучающийся получит индивидуальный комплект с экзаменационными материалами </a:t>
            </a:r>
            <a:r>
              <a:rPr lang="ru-RU" b="1" dirty="0">
                <a:solidFill>
                  <a:srgbClr val="FF0000"/>
                </a:solidFill>
              </a:rPr>
              <a:t>(ЭМ)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929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857363"/>
            <a:ext cx="2357453" cy="34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71744"/>
            <a:ext cx="350046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357429"/>
            <a:ext cx="2357454" cy="33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проверяются ответы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>
                <a:solidFill>
                  <a:srgbClr val="FF0000"/>
                </a:solidFill>
              </a:rPr>
              <a:t>задания ГИА-9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5725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997838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Ответы </a:t>
            </a:r>
            <a:r>
              <a:rPr lang="ru-RU" sz="2800" b="1" dirty="0">
                <a:solidFill>
                  <a:srgbClr val="FF0000"/>
                </a:solidFill>
              </a:rPr>
              <a:t>на задания с краткими ответами </a:t>
            </a:r>
            <a:r>
              <a:rPr lang="ru-RU" sz="2800" b="1" dirty="0"/>
              <a:t>проверяют </a:t>
            </a:r>
            <a:r>
              <a:rPr lang="ru-RU" sz="2800" b="1" dirty="0">
                <a:solidFill>
                  <a:srgbClr val="FF0000"/>
                </a:solidFill>
              </a:rPr>
              <a:t>с помощью компьютера. </a:t>
            </a:r>
            <a:r>
              <a:rPr lang="ru-RU" sz="2800" b="1" dirty="0"/>
              <a:t>Ответы на задания </a:t>
            </a:r>
            <a:r>
              <a:rPr lang="ru-RU" sz="2800" b="1" dirty="0">
                <a:solidFill>
                  <a:srgbClr val="FF0000"/>
                </a:solidFill>
              </a:rPr>
              <a:t>с развернутыми ответами </a:t>
            </a:r>
            <a:r>
              <a:rPr lang="ru-RU" sz="2800" b="1" dirty="0"/>
              <a:t>проверяют </a:t>
            </a:r>
            <a:r>
              <a:rPr lang="ru-RU" sz="2800" b="1" dirty="0">
                <a:solidFill>
                  <a:srgbClr val="FF0000"/>
                </a:solidFill>
              </a:rPr>
              <a:t>ДВА!!!!</a:t>
            </a:r>
            <a:r>
              <a:rPr lang="ru-RU" sz="2800" b="1" dirty="0"/>
              <a:t>независимых друг от друга </a:t>
            </a:r>
            <a:r>
              <a:rPr lang="ru-RU" sz="2800" b="1" dirty="0">
                <a:solidFill>
                  <a:srgbClr val="FF0000"/>
                </a:solidFill>
              </a:rPr>
              <a:t>эксперта.</a:t>
            </a:r>
          </a:p>
          <a:p>
            <a:r>
              <a:rPr lang="ru-RU" sz="2800" dirty="0"/>
              <a:t>Полученные результаты в первичных баллах (сумма баллов за правильно выполненные задания экзаменационной работы) </a:t>
            </a:r>
            <a:r>
              <a:rPr lang="ru-RU" sz="2800" b="1" dirty="0">
                <a:solidFill>
                  <a:srgbClr val="FF0000"/>
                </a:solidFill>
              </a:rPr>
              <a:t>переводят в пятибалльную систему оценивания.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59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9"/>
            <a:ext cx="83582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500175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обеспечения права на объективное оценивание участникам ГИА-9 предоставляется право подать </a:t>
            </a:r>
            <a:r>
              <a:rPr lang="ru-RU" sz="2400" i="1" u="sng" dirty="0" smtClean="0"/>
              <a:t>в письменной </a:t>
            </a:r>
            <a:r>
              <a:rPr lang="ru-RU" sz="2400" i="1" u="sng" dirty="0"/>
              <a:t>форме апелляцию:</a:t>
            </a:r>
          </a:p>
          <a:p>
            <a:r>
              <a:rPr lang="ru-RU" sz="2400" dirty="0"/>
              <a:t>•</a:t>
            </a:r>
            <a:r>
              <a:rPr lang="ru-RU" sz="2400" b="1" dirty="0"/>
              <a:t>о нарушении установленного порядка проведения ГИА-9 ; </a:t>
            </a:r>
          </a:p>
          <a:p>
            <a:r>
              <a:rPr lang="ru-RU" sz="2400" dirty="0"/>
              <a:t>•</a:t>
            </a:r>
            <a:r>
              <a:rPr lang="ru-RU" sz="2400" b="1" dirty="0"/>
              <a:t>о несогласии с выставленными баллами. </a:t>
            </a:r>
          </a:p>
          <a:p>
            <a:r>
              <a:rPr lang="ru-RU" sz="2400" b="1" u="sng" dirty="0" smtClean="0"/>
              <a:t>Не </a:t>
            </a:r>
            <a:r>
              <a:rPr lang="ru-RU" sz="2400" b="1" u="sng" dirty="0"/>
              <a:t>рассматриваются апелляции: </a:t>
            </a:r>
          </a:p>
          <a:p>
            <a:r>
              <a:rPr lang="ru-RU" sz="2400" dirty="0"/>
              <a:t>•по вопросам </a:t>
            </a:r>
            <a:r>
              <a:rPr lang="ru-RU" sz="2400" b="1" dirty="0" smtClean="0"/>
              <a:t>содержания   и структуры  заданий </a:t>
            </a:r>
            <a:r>
              <a:rPr lang="ru-RU" sz="2400" b="1" dirty="0"/>
              <a:t>по учебным предметам; </a:t>
            </a:r>
          </a:p>
          <a:p>
            <a:r>
              <a:rPr lang="ru-RU" sz="2400" dirty="0"/>
              <a:t>•по вопросам, связанным с </a:t>
            </a:r>
            <a:r>
              <a:rPr lang="ru-RU" sz="2400" b="1" dirty="0" smtClean="0"/>
              <a:t>нарушением   участником </a:t>
            </a:r>
            <a:r>
              <a:rPr lang="ru-RU" sz="2400" b="1" dirty="0"/>
              <a:t>ГИА-9 установленного порядка проведения ГИА-9; </a:t>
            </a:r>
          </a:p>
          <a:p>
            <a:r>
              <a:rPr lang="ru-RU" sz="2400" dirty="0"/>
              <a:t>•по вопросам, связанным с </a:t>
            </a:r>
            <a:r>
              <a:rPr lang="ru-RU" sz="2400" b="1" dirty="0"/>
              <a:t>неправильным </a:t>
            </a:r>
            <a:r>
              <a:rPr lang="ru-RU" sz="2400" b="1" dirty="0" smtClean="0"/>
              <a:t>оформлением  участником </a:t>
            </a:r>
            <a:r>
              <a:rPr lang="ru-RU" sz="2400" b="1" dirty="0"/>
              <a:t>ГИА-9 экзаменационной работы.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5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68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85861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Апелляцию о нарушении установленного порядка проведения ГИА обучающийся </a:t>
            </a:r>
            <a:r>
              <a:rPr lang="ru-RU" sz="2400" b="1" dirty="0">
                <a:solidFill>
                  <a:srgbClr val="FF0000"/>
                </a:solidFill>
              </a:rPr>
              <a:t>подает в день проведения </a:t>
            </a:r>
            <a:r>
              <a:rPr lang="ru-RU" sz="2400" b="1" dirty="0" smtClean="0">
                <a:solidFill>
                  <a:srgbClr val="FF0000"/>
                </a:solidFill>
              </a:rPr>
              <a:t>экзамена </a:t>
            </a:r>
            <a:r>
              <a:rPr lang="ru-RU" sz="2400" b="1" dirty="0" smtClean="0"/>
              <a:t> по </a:t>
            </a:r>
            <a:r>
              <a:rPr lang="ru-RU" sz="2400" b="1" dirty="0"/>
              <a:t>соответствующему учебному предмету уполномоченному представителю ГЭК, </a:t>
            </a:r>
            <a:r>
              <a:rPr lang="ru-RU" sz="2400" b="1" dirty="0">
                <a:solidFill>
                  <a:srgbClr val="FF0000"/>
                </a:solidFill>
              </a:rPr>
              <a:t>не покидая ППЭ.</a:t>
            </a:r>
          </a:p>
          <a:p>
            <a:r>
              <a:rPr lang="ru-RU" sz="2400" dirty="0"/>
              <a:t>Апелляцию о несогласии с выставленными баллами обучающиеся подают непосредственно в конфликтную комиссию или </a:t>
            </a:r>
            <a:r>
              <a:rPr lang="ru-RU" sz="2400" b="1" dirty="0">
                <a:solidFill>
                  <a:srgbClr val="FF0000"/>
                </a:solidFill>
              </a:rPr>
              <a:t>в образовательную организацию</a:t>
            </a:r>
            <a:r>
              <a:rPr lang="ru-RU" sz="2400" b="1" dirty="0"/>
              <a:t>, в которой они были допущены в установленном порядке к ГИА. Апелляция о несогласии с выставленными баллами </a:t>
            </a:r>
            <a:r>
              <a:rPr lang="ru-RU" sz="2400" b="1" dirty="0">
                <a:solidFill>
                  <a:srgbClr val="FF0000"/>
                </a:solidFill>
              </a:rPr>
              <a:t>подается в течение двух рабочих дней </a:t>
            </a:r>
            <a:r>
              <a:rPr lang="ru-RU" sz="2400" b="1" dirty="0"/>
              <a:t>со дня объявления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результатов </a:t>
            </a:r>
            <a:r>
              <a:rPr lang="ru-RU" sz="2400" b="1" dirty="0"/>
              <a:t>ГИА по </a:t>
            </a:r>
            <a:r>
              <a:rPr lang="ru-RU" sz="2400" b="1" dirty="0" smtClean="0"/>
              <a:t>соответствующему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учебному предмету.     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9"/>
            <a:ext cx="58578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7146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250030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 государственной итоговой аттестации допускаются обучающиеся </a:t>
            </a:r>
            <a:r>
              <a:rPr lang="ru-RU" sz="2400" b="1" dirty="0" smtClean="0"/>
              <a:t>IX классов</a:t>
            </a:r>
            <a:r>
              <a:rPr lang="ru-RU" sz="2400" b="1" dirty="0"/>
              <a:t>,  </a:t>
            </a:r>
            <a:r>
              <a:rPr lang="ru-RU" sz="2400" b="1" dirty="0">
                <a:solidFill>
                  <a:srgbClr val="FF0000"/>
                </a:solidFill>
              </a:rPr>
              <a:t>не имеющие академической задолженности и в полном объеме выполнившие учебный план или индивидуальный учебный план </a:t>
            </a:r>
            <a:r>
              <a:rPr lang="ru-RU" sz="2400" b="1" dirty="0"/>
              <a:t>(имеющие годовые отметки по  всем учебным предметам учебного плана общеобразовательного </a:t>
            </a:r>
            <a:r>
              <a:rPr lang="ru-RU" sz="2400" b="1" dirty="0" err="1"/>
              <a:t>учрежденияза</a:t>
            </a:r>
            <a:r>
              <a:rPr lang="ru-RU" sz="2400" b="1" dirty="0"/>
              <a:t> все года обучения и за </a:t>
            </a:r>
            <a:r>
              <a:rPr lang="ru-RU" sz="2400" b="1" dirty="0" smtClean="0"/>
              <a:t>IX класс </a:t>
            </a:r>
            <a:r>
              <a:rPr lang="ru-RU" sz="2400" b="1" dirty="0"/>
              <a:t>не ниже удовлетворительных </a:t>
            </a:r>
            <a:r>
              <a:rPr lang="ru-RU" sz="2400" b="1" dirty="0" smtClean="0"/>
              <a:t>)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и получившие «зачет» на итоговом собеседовании по русскому языку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153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785924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Повторно </a:t>
            </a:r>
            <a:r>
              <a:rPr lang="ru-RU" sz="2000" dirty="0"/>
              <a:t>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r>
              <a:rPr lang="ru-RU" sz="2000" dirty="0"/>
              <a:t>•получившие на ГИА </a:t>
            </a:r>
            <a:r>
              <a:rPr lang="ru-RU" sz="2000" b="1" dirty="0">
                <a:solidFill>
                  <a:srgbClr val="FF0000"/>
                </a:solidFill>
              </a:rPr>
              <a:t>неудовлетворительный </a:t>
            </a:r>
            <a:r>
              <a:rPr lang="ru-RU" sz="2000" b="1" dirty="0" smtClean="0">
                <a:solidFill>
                  <a:srgbClr val="FF0000"/>
                </a:solidFill>
              </a:rPr>
              <a:t>результат   </a:t>
            </a:r>
            <a:r>
              <a:rPr lang="ru-RU" sz="2000" b="1" dirty="0" smtClean="0"/>
              <a:t>не </a:t>
            </a:r>
            <a:r>
              <a:rPr lang="ru-RU" sz="2000" b="1" dirty="0"/>
              <a:t>более чем по двум учебным предметам (из числа обязательных и предметов по выбору);</a:t>
            </a:r>
          </a:p>
          <a:p>
            <a:r>
              <a:rPr lang="ru-RU" sz="2000" dirty="0"/>
              <a:t>•</a:t>
            </a:r>
            <a:r>
              <a:rPr lang="ru-RU" sz="2000" b="1" dirty="0">
                <a:solidFill>
                  <a:srgbClr val="FF0000"/>
                </a:solidFill>
              </a:rPr>
              <a:t>не явившиеся на экзамены по уважительным причинам </a:t>
            </a:r>
            <a:r>
              <a:rPr lang="ru-RU" sz="2000" b="1" dirty="0"/>
              <a:t>(болезнь или иные обстоятельства, подтвержденные документально);</a:t>
            </a:r>
          </a:p>
          <a:p>
            <a:r>
              <a:rPr lang="ru-RU" sz="2000" dirty="0"/>
              <a:t>•</a:t>
            </a:r>
            <a:r>
              <a:rPr lang="ru-RU" sz="2000" b="1" dirty="0">
                <a:solidFill>
                  <a:srgbClr val="FF0000"/>
                </a:solidFill>
              </a:rPr>
              <a:t>не завершившие выполнение экзаменационной работы по уважительным причинам </a:t>
            </a:r>
            <a:r>
              <a:rPr lang="ru-RU" sz="2000" b="1" dirty="0"/>
              <a:t>(болезнь или иные обстоятельства, подтвержденные документально);</a:t>
            </a:r>
          </a:p>
          <a:p>
            <a:r>
              <a:rPr lang="ru-RU" sz="2000" dirty="0"/>
              <a:t>•</a:t>
            </a:r>
            <a:r>
              <a:rPr lang="ru-RU" sz="2000" b="1" dirty="0">
                <a:solidFill>
                  <a:srgbClr val="FF0000"/>
                </a:solidFill>
              </a:rPr>
              <a:t>апелляция которых </a:t>
            </a:r>
            <a:r>
              <a:rPr lang="ru-RU" sz="2000" b="1" dirty="0"/>
              <a:t>о нарушении установленного порядка проведения ГИА конфликтной комиссией </a:t>
            </a:r>
            <a:r>
              <a:rPr lang="ru-RU" sz="2000" b="1" dirty="0">
                <a:solidFill>
                  <a:srgbClr val="FF0000"/>
                </a:solidFill>
              </a:rPr>
              <a:t>была удовлетворена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643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9"/>
            <a:ext cx="8429683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1714489"/>
            <a:ext cx="77867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обучающиеся</a:t>
            </a:r>
            <a:r>
              <a:rPr lang="ru-RU" sz="3200" dirty="0"/>
              <a:t>, </a:t>
            </a:r>
            <a:r>
              <a:rPr lang="ru-RU" sz="3200" b="1" dirty="0"/>
              <a:t>удаленные с экзамена за нарушение установленного порядка проведения ГИА;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обучающиеся</a:t>
            </a:r>
            <a:r>
              <a:rPr lang="ru-RU" sz="3200" dirty="0"/>
              <a:t>, </a:t>
            </a:r>
            <a:r>
              <a:rPr lang="ru-RU" sz="3200" b="1" dirty="0" smtClean="0"/>
              <a:t>результаты   которых </a:t>
            </a:r>
            <a:r>
              <a:rPr lang="ru-RU" sz="3200" b="1" dirty="0"/>
              <a:t>были аннулированы ГЭК за нарушение ими установленного порядка </a:t>
            </a:r>
            <a:r>
              <a:rPr lang="ru-RU" sz="3200" b="1" dirty="0" smtClean="0"/>
              <a:t>проведения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  ГИА.</a:t>
            </a:r>
            <a:endParaRPr 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 ПРОЕКТЕ ГИА-9…. На 2021 год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143931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357298"/>
            <a:ext cx="76438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1. Досрочный период отменен.</a:t>
            </a:r>
          </a:p>
          <a:p>
            <a:r>
              <a:rPr lang="ru-RU" sz="2400" dirty="0"/>
              <a:t>•2. Основной период </a:t>
            </a:r>
            <a:r>
              <a:rPr lang="ru-RU" sz="2400" b="1" dirty="0">
                <a:solidFill>
                  <a:srgbClr val="FF0000"/>
                </a:solidFill>
              </a:rPr>
              <a:t>с 24 мая по 28 мая.</a:t>
            </a:r>
          </a:p>
          <a:p>
            <a:r>
              <a:rPr lang="ru-RU" sz="2400" dirty="0"/>
              <a:t>•3. Дополнительный период –в начале сентября.</a:t>
            </a:r>
          </a:p>
          <a:p>
            <a:r>
              <a:rPr lang="ru-RU" sz="2400" dirty="0"/>
              <a:t>•4. Сдача экзаменов </a:t>
            </a:r>
            <a:r>
              <a:rPr lang="ru-RU" sz="2400" b="1" dirty="0">
                <a:solidFill>
                  <a:srgbClr val="FF0000"/>
                </a:solidFill>
              </a:rPr>
              <a:t>обязательна только по русскому языку и математике.</a:t>
            </a:r>
          </a:p>
          <a:p>
            <a:r>
              <a:rPr lang="ru-RU" sz="2400" dirty="0"/>
              <a:t>•5. Аттестаты за 9-й класс с учетом результатов ГИА по русскому языку и математике.</a:t>
            </a:r>
          </a:p>
          <a:p>
            <a:r>
              <a:rPr lang="ru-RU" sz="2400" dirty="0"/>
              <a:t>•6. В 2021 году </a:t>
            </a:r>
            <a:r>
              <a:rPr lang="ru-RU" sz="2400" b="1" dirty="0">
                <a:solidFill>
                  <a:srgbClr val="FF0000"/>
                </a:solidFill>
              </a:rPr>
              <a:t>отменены ОГЭ  предметы по выбору</a:t>
            </a:r>
            <a:r>
              <a:rPr lang="ru-RU" sz="2400" b="1" dirty="0"/>
              <a:t>.</a:t>
            </a:r>
          </a:p>
          <a:p>
            <a:r>
              <a:rPr lang="ru-RU" sz="2400" dirty="0"/>
              <a:t>•7. Проведение </a:t>
            </a:r>
            <a:r>
              <a:rPr lang="ru-RU" sz="2400" b="1" dirty="0">
                <a:solidFill>
                  <a:srgbClr val="FF0000"/>
                </a:solidFill>
              </a:rPr>
              <a:t>контрольных работ по одному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учебному </a:t>
            </a:r>
            <a:r>
              <a:rPr lang="ru-RU" sz="2400" b="1" dirty="0">
                <a:solidFill>
                  <a:srgbClr val="FF0000"/>
                </a:solidFill>
              </a:rPr>
              <a:t>предмету по выбору </a:t>
            </a:r>
            <a:r>
              <a:rPr lang="ru-RU" sz="2400" b="1" dirty="0"/>
              <a:t>(с 17 по 25 </a:t>
            </a:r>
            <a:r>
              <a:rPr lang="ru-RU" sz="2400" b="1" dirty="0" smtClean="0"/>
              <a:t>мая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</a:t>
            </a:r>
            <a:r>
              <a:rPr lang="ru-RU" sz="2400" b="1" dirty="0"/>
              <a:t>2021 года).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Аттестат об основном общем образовании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907259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857364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 2020-2021 учебном году основанием для получения аттестата </a:t>
            </a:r>
            <a:endParaRPr lang="ru-RU" sz="3200" b="1" dirty="0" smtClean="0"/>
          </a:p>
          <a:p>
            <a:r>
              <a:rPr lang="ru-RU" sz="3200" b="1" dirty="0" smtClean="0"/>
              <a:t>об </a:t>
            </a:r>
            <a:r>
              <a:rPr lang="ru-RU" sz="3200" b="1" dirty="0"/>
              <a:t>основном общем </a:t>
            </a:r>
            <a:endParaRPr lang="ru-RU" sz="3200" b="1" dirty="0" smtClean="0"/>
          </a:p>
          <a:p>
            <a:r>
              <a:rPr lang="ru-RU" sz="3200" b="1" dirty="0" smtClean="0"/>
              <a:t>образовании </a:t>
            </a:r>
            <a:r>
              <a:rPr lang="ru-RU" sz="3200" b="1" dirty="0"/>
              <a:t>является </a:t>
            </a:r>
            <a:endParaRPr lang="ru-RU" sz="3200" b="1" dirty="0" smtClean="0"/>
          </a:p>
          <a:p>
            <a:r>
              <a:rPr lang="ru-RU" sz="3200" b="1" dirty="0" smtClean="0"/>
              <a:t>успешное прохождение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ГИА-9 по </a:t>
            </a:r>
            <a:r>
              <a:rPr lang="ru-RU" sz="3200" b="1" dirty="0">
                <a:solidFill>
                  <a:srgbClr val="FF0000"/>
                </a:solidFill>
              </a:rPr>
              <a:t>ДВУМ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учебным </a:t>
            </a:r>
            <a:r>
              <a:rPr lang="ru-RU" sz="3200" b="1" dirty="0">
                <a:solidFill>
                  <a:srgbClr val="FF0000"/>
                </a:solidFill>
              </a:rPr>
              <a:t>предметам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71744"/>
            <a:ext cx="37147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8683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выставляются отметки в аттестат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0112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358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•</a:t>
            </a:r>
            <a:r>
              <a:rPr lang="ru-RU" sz="3200" dirty="0" smtClean="0"/>
              <a:t>Итоговые   отметки    </a:t>
            </a:r>
            <a:r>
              <a:rPr lang="ru-RU" sz="3200" b="1" dirty="0" smtClean="0"/>
              <a:t>по русскому языку и математике -</a:t>
            </a:r>
            <a:r>
              <a:rPr lang="ru-RU" sz="3200" b="1" dirty="0" smtClean="0">
                <a:solidFill>
                  <a:srgbClr val="FF0000"/>
                </a:solidFill>
              </a:rPr>
              <a:t>среднее арифметическое годовой и экзаменационной отметок </a:t>
            </a:r>
            <a:r>
              <a:rPr lang="ru-RU" sz="3200" b="1" dirty="0" smtClean="0"/>
              <a:t>(выставляются в аттестат целыми числами в соответствии с правилами   математического   округления</a:t>
            </a:r>
            <a:r>
              <a:rPr lang="ru-RU" sz="3200" b="1" dirty="0"/>
              <a:t>).</a:t>
            </a:r>
          </a:p>
          <a:p>
            <a:r>
              <a:rPr lang="ru-RU" sz="3200" dirty="0"/>
              <a:t>•</a:t>
            </a:r>
            <a:r>
              <a:rPr lang="ru-RU" sz="3200" dirty="0" smtClean="0"/>
              <a:t>Итоговые  </a:t>
            </a:r>
            <a:r>
              <a:rPr lang="ru-RU" sz="3200" b="1" dirty="0" smtClean="0"/>
              <a:t>по другим учебным предметам выставляются </a:t>
            </a:r>
            <a:r>
              <a:rPr lang="ru-RU" sz="3200" b="1" dirty="0" smtClean="0">
                <a:solidFill>
                  <a:srgbClr val="FF0000"/>
                </a:solidFill>
              </a:rPr>
              <a:t>на основе годовой отметки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за 9 класс</a:t>
            </a:r>
            <a:r>
              <a:rPr lang="ru-RU" sz="3200" b="1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Информационные ресурсы по </a:t>
            </a:r>
            <a:r>
              <a:rPr lang="ru-RU" b="1" dirty="0" smtClean="0">
                <a:solidFill>
                  <a:srgbClr val="C00000"/>
                </a:solidFill>
              </a:rPr>
              <a:t>вопросам  ГИА-9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50030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www.gia.edu.ru</a:t>
            </a:r>
            <a:r>
              <a:rPr lang="ru-RU" sz="3600" b="1" dirty="0"/>
              <a:t> </a:t>
            </a:r>
            <a:r>
              <a:rPr lang="ru-RU" sz="3600" b="1" dirty="0" smtClean="0"/>
              <a:t>–  Интернет </a:t>
            </a:r>
            <a:r>
              <a:rPr lang="ru-RU" sz="3600" b="1" dirty="0"/>
              <a:t>–портал   информационной поддержки ОГЭ</a:t>
            </a:r>
          </a:p>
          <a:p>
            <a:r>
              <a:rPr lang="ru-RU" sz="3600" b="1" dirty="0" err="1">
                <a:solidFill>
                  <a:srgbClr val="FF0000"/>
                </a:solidFill>
              </a:rPr>
              <a:t>www.fipi.ru</a:t>
            </a:r>
            <a:r>
              <a:rPr lang="ru-RU" sz="3600" b="1" dirty="0"/>
              <a:t> </a:t>
            </a:r>
            <a:r>
              <a:rPr lang="ru-RU" sz="3600" b="1" dirty="0" smtClean="0"/>
              <a:t>–   Сайт </a:t>
            </a:r>
            <a:r>
              <a:rPr lang="ru-RU" sz="3600" b="1" dirty="0"/>
              <a:t>Федерального института педагогических измерений</a:t>
            </a: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8215370" cy="28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357166"/>
            <a:ext cx="60674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342900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-Подготовка  к ОГЭ </a:t>
            </a:r>
            <a:r>
              <a:rPr lang="ru-RU" sz="2000" b="1" dirty="0" smtClean="0"/>
              <a:t>(1 ч русского  языка включен  в расписании</a:t>
            </a:r>
            <a:r>
              <a:rPr lang="ru-RU" b="1" dirty="0" smtClean="0"/>
              <a:t>)</a:t>
            </a:r>
          </a:p>
          <a:p>
            <a:pPr algn="ctr"/>
            <a:r>
              <a:rPr lang="ru-RU" sz="2800" b="1" dirty="0" smtClean="0"/>
              <a:t>-Дополнительные занятия  </a:t>
            </a:r>
            <a:r>
              <a:rPr lang="ru-RU" sz="2000" b="1" dirty="0" smtClean="0"/>
              <a:t>(1ч русский язык и 1ч математика) </a:t>
            </a:r>
            <a:r>
              <a:rPr lang="ru-RU" sz="2800" b="1" dirty="0" smtClean="0"/>
              <a:t>проводятся в субботу</a:t>
            </a:r>
          </a:p>
          <a:p>
            <a:pPr algn="ctr"/>
            <a:r>
              <a:rPr lang="ru-RU" sz="2800" b="1" dirty="0" smtClean="0"/>
              <a:t>-РЕПЕТИЦИОННЫЕ  ЭКЗАМЕНЫ </a:t>
            </a:r>
            <a:endParaRPr lang="ru-RU" sz="2800" b="1" dirty="0"/>
          </a:p>
          <a:p>
            <a:pPr algn="ctr"/>
            <a:r>
              <a:rPr lang="ru-RU" sz="2800" b="1" dirty="0"/>
              <a:t>с 24.02.2021 –26.02.2021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C00000"/>
                </a:solidFill>
              </a:rPr>
              <a:t>Индивидуальный отбор обучающихся при приеме в 10 </a:t>
            </a:r>
            <a:r>
              <a:rPr lang="ru-RU" b="1" dirty="0">
                <a:solidFill>
                  <a:srgbClr val="C00000"/>
                </a:solidFill>
              </a:rPr>
              <a:t>профильный класс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571612"/>
            <a:ext cx="80010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Критерии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2000" b="1" dirty="0" smtClean="0"/>
              <a:t>1)Наличие четвертных, полугодовых, годовых, итоговых отметок «хорошо»и«отлично»по предметам, изучение которых предполагается на профильном уровне за курс основного общего образования.</a:t>
            </a:r>
          </a:p>
          <a:p>
            <a:endParaRPr lang="ru-RU" sz="2000" b="1" dirty="0"/>
          </a:p>
          <a:p>
            <a:r>
              <a:rPr lang="ru-RU" sz="2000" b="1" dirty="0" smtClean="0"/>
              <a:t>2)Наличие документов, подтверждающих достижения (призовые места) в олимпиадах, интеллектуальных и спортивных состязаниях, конкурсных мероприятиях  в   области    искусства, научно-исследовательской    деятельности, научно-технического творчества,                     спорта различных уровней  (школьного,   муниципального,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регионального, всероссийского, </a:t>
            </a:r>
          </a:p>
          <a:p>
            <a:r>
              <a:rPr lang="ru-RU" sz="2000" b="1" dirty="0" smtClean="0"/>
              <a:t>                                               международного   за    последние    2года</a:t>
            </a:r>
            <a:r>
              <a:rPr lang="ru-RU" b="1" dirty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Благодарим за внимание!!!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00200"/>
            <a:ext cx="8572560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7"/>
            <a:ext cx="5572164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Итоговое собеседование по русскому языку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2357430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sz="3600" b="1" dirty="0" smtClean="0">
                <a:solidFill>
                  <a:srgbClr val="0070C0"/>
                </a:solidFill>
              </a:rPr>
              <a:t>основной </a:t>
            </a:r>
            <a:r>
              <a:rPr lang="ru-RU" sz="3600" b="1" dirty="0">
                <a:solidFill>
                  <a:srgbClr val="0070C0"/>
                </a:solidFill>
              </a:rPr>
              <a:t>срок –10.02.2021 </a:t>
            </a:r>
          </a:p>
          <a:p>
            <a:r>
              <a:rPr lang="ru-RU" sz="3600" dirty="0">
                <a:solidFill>
                  <a:srgbClr val="0070C0"/>
                </a:solidFill>
              </a:rPr>
              <a:t>-</a:t>
            </a:r>
            <a:r>
              <a:rPr lang="ru-RU" sz="3600" b="1" dirty="0">
                <a:solidFill>
                  <a:srgbClr val="0070C0"/>
                </a:solidFill>
              </a:rPr>
              <a:t>дополнительный срок –10.03.2021</a:t>
            </a:r>
          </a:p>
          <a:p>
            <a:r>
              <a:rPr lang="ru-RU" sz="3600" dirty="0">
                <a:solidFill>
                  <a:srgbClr val="0070C0"/>
                </a:solidFill>
              </a:rPr>
              <a:t>-</a:t>
            </a:r>
            <a:r>
              <a:rPr lang="ru-RU" sz="3600" b="1" dirty="0">
                <a:solidFill>
                  <a:srgbClr val="0070C0"/>
                </a:solidFill>
              </a:rPr>
              <a:t>дополнительный срок –17.05.2021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Итоговое собеседование по русскому языку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03" y="1500174"/>
            <a:ext cx="8643997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1720840"/>
            <a:ext cx="7072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/>
              <a:t>•</a:t>
            </a:r>
            <a:r>
              <a:rPr lang="ru-RU" sz="2400" b="1" dirty="0"/>
              <a:t>На проведение итогового собеседования с одним участником отводится примерно 15 минут</a:t>
            </a:r>
          </a:p>
          <a:p>
            <a:r>
              <a:rPr lang="ru-RU" sz="2400" dirty="0"/>
              <a:t>•</a:t>
            </a:r>
            <a:r>
              <a:rPr lang="ru-RU" sz="2400" b="1" dirty="0"/>
              <a:t>Задание 1: Чтение текста вслух </a:t>
            </a:r>
          </a:p>
          <a:p>
            <a:r>
              <a:rPr lang="ru-RU" sz="2400" dirty="0"/>
              <a:t>•</a:t>
            </a:r>
            <a:r>
              <a:rPr lang="ru-RU" sz="2400" b="1" dirty="0"/>
              <a:t>Задание 2: Пересказ текста с включением приведенного высказывания </a:t>
            </a:r>
          </a:p>
          <a:p>
            <a:r>
              <a:rPr lang="ru-RU" sz="2400" dirty="0"/>
              <a:t>•</a:t>
            </a:r>
            <a:r>
              <a:rPr lang="ru-RU" sz="2400" b="1" dirty="0"/>
              <a:t>Задание 3: Монологическое высказывание</a:t>
            </a:r>
          </a:p>
          <a:p>
            <a:r>
              <a:rPr lang="ru-RU" sz="2400" dirty="0"/>
              <a:t>•</a:t>
            </a:r>
            <a:r>
              <a:rPr lang="ru-RU" sz="2400" b="1" dirty="0"/>
              <a:t>Задание 4: Диалог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Критериев </a:t>
            </a:r>
            <a:r>
              <a:rPr lang="ru-RU" sz="2400" b="1" dirty="0">
                <a:solidFill>
                  <a:srgbClr val="C00000"/>
                </a:solidFill>
              </a:rPr>
              <a:t>–19, максимальный балл -20.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«</a:t>
            </a:r>
            <a:r>
              <a:rPr lang="ru-RU" sz="2400" b="1" dirty="0">
                <a:solidFill>
                  <a:srgbClr val="C00000"/>
                </a:solidFill>
              </a:rPr>
              <a:t>ЗАЧЕТ»</a:t>
            </a:r>
            <a:r>
              <a:rPr lang="ru-RU" sz="2400" b="1" dirty="0"/>
              <a:t>-10 и более баллов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Подача заявления на участие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ГИА-9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600200"/>
            <a:ext cx="8715436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1857364"/>
            <a:ext cx="5857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Заявление  о   выборе   экзаменов   и   их   количестве ,подписанное родителями (законными представителями), подаётся лично обучающимися на основании документа, удостоверяющего их личность </a:t>
            </a:r>
            <a:r>
              <a:rPr lang="ru-RU" sz="2400" b="1" dirty="0" smtClean="0">
                <a:solidFill>
                  <a:srgbClr val="C00000"/>
                </a:solidFill>
              </a:rPr>
              <a:t>до 1марта 2021года (включительно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  <a:p>
            <a:r>
              <a:rPr lang="ru-RU" sz="2400" b="1" dirty="0" smtClean="0"/>
              <a:t>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Место </a:t>
            </a:r>
            <a:r>
              <a:rPr lang="ru-RU" sz="2400" b="1" dirty="0"/>
              <a:t>подачи заявления: </a:t>
            </a:r>
          </a:p>
          <a:p>
            <a:r>
              <a:rPr lang="ru-RU" sz="2400" b="1" dirty="0" smtClean="0"/>
              <a:t>                           МБОУ «Гимназия </a:t>
            </a:r>
            <a:r>
              <a:rPr lang="ru-RU" sz="2400" b="1" dirty="0"/>
              <a:t>№ </a:t>
            </a:r>
            <a:r>
              <a:rPr lang="ru-RU" sz="2400" b="1" dirty="0" smtClean="0"/>
              <a:t>13»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429132"/>
            <a:ext cx="1714512" cy="210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429132"/>
            <a:ext cx="1500198" cy="20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Формы проведения ГИА-9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40" y="1571588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714348" y="1785926"/>
            <a:ext cx="2143140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ОГЭ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785786" y="3643314"/>
            <a:ext cx="2071702" cy="13430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ГВЭ</a:t>
            </a:r>
            <a:endParaRPr lang="ru-RU" sz="4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857488" y="1643050"/>
            <a:ext cx="4000528" cy="142876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4800" dirty="0"/>
              <a:t>•КИМ*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857488" y="3643314"/>
            <a:ext cx="4000528" cy="15001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•</a:t>
            </a:r>
            <a:r>
              <a:rPr lang="ru-RU" sz="2400" dirty="0"/>
              <a:t>КИМ* (ОВЗ, дети-инвалиды, инвалиды)</a:t>
            </a:r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299940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*контрольных измерительных материалов, представляющих собой комплексы заданий стандартизированной формы (далее –КИМ)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7"/>
            <a:ext cx="60007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2428868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Государственная  итоговая  аттестация  </a:t>
            </a:r>
            <a:r>
              <a:rPr lang="ru-RU" sz="2400" b="1" dirty="0" err="1" smtClean="0">
                <a:solidFill>
                  <a:srgbClr val="C00000"/>
                </a:solidFill>
              </a:rPr>
              <a:t>попрограммам</a:t>
            </a:r>
            <a:r>
              <a:rPr lang="ru-RU" sz="2400" b="1" dirty="0" smtClean="0">
                <a:solidFill>
                  <a:srgbClr val="C00000"/>
                </a:solidFill>
              </a:rPr>
              <a:t>  основного  общего  образования  в 2020-2021                         учебном  году    включает   в  себя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50112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4000504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Единое для всех расписание ГИА-9 и продолжительность экзаменов по каждому образовательному предмету ежегодно устанавливает соответствующий приказ Министерства просвещения и </a:t>
            </a:r>
            <a:r>
              <a:rPr lang="ru-RU" sz="2400" b="1" dirty="0" err="1"/>
              <a:t>Рособрнадзора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357430"/>
            <a:ext cx="31432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Обязательные экзамены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071934" y="2500306"/>
            <a:ext cx="1714512" cy="38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00496" y="2857496"/>
            <a:ext cx="171451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786446" y="1785926"/>
            <a:ext cx="235745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Русский язык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86446" y="3000372"/>
            <a:ext cx="235745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Математика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Продолжительность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</a:t>
            </a:r>
            <a:r>
              <a:rPr lang="ru-RU" sz="5300" b="1" dirty="0" smtClean="0">
                <a:solidFill>
                  <a:srgbClr val="C00000"/>
                </a:solidFill>
              </a:rPr>
              <a:t>ОГЭ</a:t>
            </a:r>
            <a:endParaRPr lang="ru-RU" sz="53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57255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"/>
            <a:ext cx="2571768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1997839"/>
            <a:ext cx="8286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МАТЕМАТИКА и РУССКИЙ ЯЗЫК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235 мин  ( 3ч 55 мин)*</a:t>
            </a:r>
          </a:p>
          <a:p>
            <a:pPr algn="ctr"/>
            <a:r>
              <a:rPr lang="ru-RU" sz="2800" b="1" dirty="0"/>
              <a:t>*В продолжительность экзаменов по учебным предметам не включается время,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1262</Words>
  <Application>Microsoft Office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Итоговое собеседование по русскому языку</vt:lpstr>
      <vt:lpstr>Итоговое собеседование по русскому языку</vt:lpstr>
      <vt:lpstr>Подача заявления на участие  в ГИА-9</vt:lpstr>
      <vt:lpstr>Формы проведения ГИА-9</vt:lpstr>
      <vt:lpstr>Слайд 7</vt:lpstr>
      <vt:lpstr>Государственная  итоговая  аттестация  попрограммам  основного  общего  образования  в 2020-2021                         учебном  году    включает   в  себя:</vt:lpstr>
      <vt:lpstr>Продолжительность                       ОГЭ</vt:lpstr>
      <vt:lpstr>Порядок проведения ГИА-9 ОГЭ проводится в пунктах проведения экзаменов (ППЭ)</vt:lpstr>
      <vt:lpstr>На экзаменах необходимо при себе  иметь:</vt:lpstr>
      <vt:lpstr>Дополнительные материалы и оборудование</vt:lpstr>
      <vt:lpstr>Порядок проведения ГИА-9</vt:lpstr>
      <vt:lpstr>ВРЕМЕННЫЕ ОГРАНИЧЕНИЯ</vt:lpstr>
      <vt:lpstr> Во время проведения экзамена ученики не должны:</vt:lpstr>
      <vt:lpstr>Каждый обучающийся получит индивидуальный комплект с экзаменационными материалами (ЭМ)</vt:lpstr>
      <vt:lpstr>Как проверяются ответы  на задания ГИА-9</vt:lpstr>
      <vt:lpstr>Слайд 18</vt:lpstr>
      <vt:lpstr>Слайд 19</vt:lpstr>
      <vt:lpstr>Слайд 20</vt:lpstr>
      <vt:lpstr>Слайд 21</vt:lpstr>
      <vt:lpstr>В ПРОЕКТЕ ГИА-9…. На 2021 год</vt:lpstr>
      <vt:lpstr>Аттестат об основном общем образовании</vt:lpstr>
      <vt:lpstr>Как выставляются отметки в аттестат</vt:lpstr>
      <vt:lpstr>Информационные ресурсы по вопросам  ГИА-9</vt:lpstr>
      <vt:lpstr>Слайд 26</vt:lpstr>
      <vt:lpstr>  Индивидуальный отбор обучающихся при приеме в 10 профильный класс </vt:lpstr>
      <vt:lpstr>Благодарим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48</cp:revision>
  <dcterms:created xsi:type="dcterms:W3CDTF">2021-02-17T05:46:51Z</dcterms:created>
  <dcterms:modified xsi:type="dcterms:W3CDTF">2021-02-17T10:44:39Z</dcterms:modified>
</cp:coreProperties>
</file>