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761" autoAdjust="0"/>
  </p:normalViewPr>
  <p:slideViewPr>
    <p:cSldViewPr>
      <p:cViewPr>
        <p:scale>
          <a:sx n="100" d="100"/>
          <a:sy n="100" d="100"/>
        </p:scale>
        <p:origin x="-51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1352C-99A0-438F-98AA-B64C0D281B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8C297-231B-49F2-8297-E34A5EBF5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811000" cy="885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1500174"/>
            <a:ext cx="79296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dirty="0"/>
              <a:t> </a:t>
            </a:r>
            <a:r>
              <a:rPr lang="ru-RU" sz="4800" b="1" dirty="0">
                <a:solidFill>
                  <a:srgbClr val="FF0000"/>
                </a:solidFill>
              </a:rPr>
              <a:t>Порядок и формы проведения государственной итоговой </a:t>
            </a:r>
            <a:r>
              <a:rPr lang="ru-RU" sz="4800" b="1">
                <a:solidFill>
                  <a:srgbClr val="FF0000"/>
                </a:solidFill>
              </a:rPr>
              <a:t>аттестации </a:t>
            </a:r>
            <a:r>
              <a:rPr lang="ru-RU" sz="4800" b="1" smtClean="0">
                <a:solidFill>
                  <a:srgbClr val="FF0000"/>
                </a:solidFill>
              </a:rPr>
              <a:t>выпускников           </a:t>
            </a:r>
            <a:r>
              <a:rPr lang="ru-RU" sz="4800" b="1" dirty="0">
                <a:solidFill>
                  <a:srgbClr val="FF0000"/>
                </a:solidFill>
              </a:rPr>
              <a:t>9 </a:t>
            </a:r>
            <a:r>
              <a:rPr lang="ru-RU" sz="4800" b="1" dirty="0" smtClean="0">
                <a:solidFill>
                  <a:srgbClr val="FF0000"/>
                </a:solidFill>
              </a:rPr>
              <a:t>классов  </a:t>
            </a:r>
            <a:r>
              <a:rPr lang="ru-RU" sz="4800" b="1" dirty="0">
                <a:solidFill>
                  <a:srgbClr val="FF0000"/>
                </a:solidFill>
              </a:rPr>
              <a:t>в 2020-2021 учебном году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Порядок проведения </a:t>
            </a:r>
            <a:r>
              <a:rPr lang="ru-RU" b="1" dirty="0" smtClean="0">
                <a:solidFill>
                  <a:srgbClr val="FF0000"/>
                </a:solidFill>
              </a:rPr>
              <a:t>ГИА-9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700" b="1" dirty="0"/>
              <a:t>ОГЭ проводится в пунктах проведения экзаменов (ППЭ</a:t>
            </a:r>
            <a:r>
              <a:rPr lang="ru-RU" b="1" dirty="0"/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8572559" cy="419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2136338"/>
            <a:ext cx="750099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r>
              <a:rPr lang="ru-RU" sz="2400" dirty="0" smtClean="0"/>
              <a:t>В  аудитории –не  более </a:t>
            </a:r>
            <a:r>
              <a:rPr lang="ru-RU" sz="2400" b="1" dirty="0" smtClean="0"/>
              <a:t>15</a:t>
            </a:r>
            <a:r>
              <a:rPr lang="ru-RU" sz="2400" dirty="0" smtClean="0"/>
              <a:t> участников ГИА + </a:t>
            </a:r>
            <a:r>
              <a:rPr lang="ru-RU" sz="2400" b="1" dirty="0" smtClean="0"/>
              <a:t>2 организатора *;</a:t>
            </a:r>
            <a:endParaRPr lang="ru-RU" sz="2400" b="1" dirty="0"/>
          </a:p>
          <a:p>
            <a:r>
              <a:rPr lang="ru-RU" sz="2400" dirty="0"/>
              <a:t>*</a:t>
            </a:r>
            <a:r>
              <a:rPr lang="ru-RU" sz="2400" dirty="0" smtClean="0"/>
              <a:t>Организаторы в аудитории осуществляют действия, задаваемые регламентом экзамена по конкретному предмету</a:t>
            </a:r>
            <a:r>
              <a:rPr lang="ru-RU" sz="2400" dirty="0"/>
              <a:t>.</a:t>
            </a:r>
          </a:p>
          <a:p>
            <a:r>
              <a:rPr lang="ru-RU" sz="2400" dirty="0" smtClean="0"/>
              <a:t>В  ППЭ - независимый   </a:t>
            </a:r>
            <a:r>
              <a:rPr lang="ru-RU" sz="2400" b="1" dirty="0" smtClean="0"/>
              <a:t>общественный   наблюдатель</a:t>
            </a:r>
            <a:r>
              <a:rPr lang="ru-RU" sz="2400" b="1" dirty="0"/>
              <a:t>.</a:t>
            </a:r>
          </a:p>
          <a:p>
            <a:r>
              <a:rPr lang="ru-RU" sz="2400" b="1" u="sng" dirty="0" smtClean="0"/>
              <a:t>Проверка </a:t>
            </a:r>
            <a:r>
              <a:rPr lang="ru-RU" sz="2400" dirty="0" smtClean="0"/>
              <a:t>экзаменационных работ осуществляется централизовано   </a:t>
            </a:r>
            <a:r>
              <a:rPr lang="ru-RU" sz="3200" b="1" dirty="0" smtClean="0"/>
              <a:t>РЦОИ</a:t>
            </a:r>
            <a:r>
              <a:rPr lang="ru-RU" sz="3200" b="1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 экзаменах необходимо при себе  иметь: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25664">
            <a:off x="6074470" y="1964266"/>
            <a:ext cx="1028700" cy="396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8643998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714348" y="1785926"/>
            <a:ext cx="8001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-паспорт и ручку </a:t>
            </a:r>
            <a:r>
              <a:rPr lang="ru-RU" sz="2800" b="1" dirty="0" err="1"/>
              <a:t>гелевую</a:t>
            </a:r>
            <a:r>
              <a:rPr lang="ru-RU" sz="2800" b="1" dirty="0"/>
              <a:t> или капиллярную; </a:t>
            </a:r>
          </a:p>
          <a:p>
            <a:r>
              <a:rPr lang="ru-RU" sz="2800" b="1" dirty="0"/>
              <a:t>-лекарства и питание (при необходимости);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Все остальное использовать на экзамене запрещено. За нарушение установленного порядка участник удаляется с экзамена</a:t>
            </a:r>
            <a:r>
              <a:rPr lang="ru-RU" b="1" dirty="0"/>
              <a:t>.</a:t>
            </a:r>
            <a:endParaRPr lang="ru-RU" dirty="0"/>
          </a:p>
        </p:txBody>
      </p:sp>
      <p:pic>
        <p:nvPicPr>
          <p:cNvPr id="11" name="Рисунок 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000504"/>
            <a:ext cx="2028826" cy="233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3929066"/>
            <a:ext cx="157163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Дополнительные материалы и оборудование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3582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1785926"/>
            <a:ext cx="67151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FF0000"/>
                </a:solidFill>
              </a:rPr>
              <a:t>  Математика</a:t>
            </a:r>
            <a:r>
              <a:rPr lang="ru-RU" sz="3200" b="1" dirty="0">
                <a:solidFill>
                  <a:srgbClr val="FF0000"/>
                </a:solidFill>
              </a:rPr>
              <a:t>: </a:t>
            </a:r>
            <a:r>
              <a:rPr lang="ru-RU" sz="3200" dirty="0"/>
              <a:t>линейка (приносится участником ГИА), справочные материалы выдаются вместе с экзаменационными материалами.   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FF0000"/>
                </a:solidFill>
              </a:rPr>
              <a:t>  Русский  язык:  </a:t>
            </a:r>
            <a:r>
              <a:rPr lang="ru-RU" sz="3200" dirty="0" smtClean="0"/>
              <a:t>орфографический словарь выдается   организаторами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Порядок проведения ГИА-9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00200"/>
            <a:ext cx="86439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1643051"/>
            <a:ext cx="80010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dirty="0"/>
              <a:t>•Процедура проведения экзамена </a:t>
            </a:r>
          </a:p>
          <a:p>
            <a:r>
              <a:rPr lang="ru-RU" sz="2800" dirty="0"/>
              <a:t>•Выпускник приходит в ППЭ </a:t>
            </a:r>
            <a:r>
              <a:rPr lang="ru-RU" sz="2800" b="1" dirty="0">
                <a:solidFill>
                  <a:srgbClr val="C00000"/>
                </a:solidFill>
              </a:rPr>
              <a:t>за 45 мин</a:t>
            </a:r>
            <a:r>
              <a:rPr lang="ru-RU" sz="2800" dirty="0"/>
              <a:t>. до начала экзамена</a:t>
            </a:r>
          </a:p>
          <a:p>
            <a:r>
              <a:rPr lang="ru-RU" sz="2800" dirty="0"/>
              <a:t>•Начало экзамена </a:t>
            </a:r>
            <a:r>
              <a:rPr lang="ru-RU" sz="2800" b="1" dirty="0">
                <a:solidFill>
                  <a:srgbClr val="C00000"/>
                </a:solidFill>
              </a:rPr>
              <a:t>в 10.00</a:t>
            </a:r>
          </a:p>
          <a:p>
            <a:r>
              <a:rPr lang="ru-RU" sz="2800" dirty="0"/>
              <a:t>•Время выполнения всей экзаменационной работы  устанавливается регламентом.</a:t>
            </a:r>
          </a:p>
          <a:p>
            <a:r>
              <a:rPr lang="ru-RU" sz="2800" dirty="0"/>
              <a:t>•Во время проведения экзамена не </a:t>
            </a:r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           допускается    </a:t>
            </a:r>
            <a:r>
              <a:rPr lang="ru-RU" sz="2800" dirty="0"/>
              <a:t>присутствие в ППЭ лиц, не </a:t>
            </a:r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задействованных </a:t>
            </a:r>
            <a:r>
              <a:rPr lang="ru-RU" sz="2800" dirty="0"/>
              <a:t>на экзамене.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ВРЕМЕННЫЕ ОГРАНИЧЕНИЯ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8572561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Волна 6"/>
          <p:cNvSpPr/>
          <p:nvPr/>
        </p:nvSpPr>
        <p:spPr>
          <a:xfrm>
            <a:off x="857224" y="857232"/>
            <a:ext cx="7643866" cy="857256"/>
          </a:xfrm>
          <a:prstGeom prst="wave">
            <a:avLst>
              <a:gd name="adj1" fmla="val 12500"/>
              <a:gd name="adj2" fmla="val -74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09:50 участникам напоминают правила выполнения экзаменационной работы.</a:t>
            </a:r>
          </a:p>
        </p:txBody>
      </p:sp>
      <p:sp>
        <p:nvSpPr>
          <p:cNvPr id="8" name="Волна 7"/>
          <p:cNvSpPr/>
          <p:nvPr/>
        </p:nvSpPr>
        <p:spPr>
          <a:xfrm>
            <a:off x="928662" y="1928802"/>
            <a:ext cx="7429552" cy="785818"/>
          </a:xfrm>
          <a:prstGeom prst="wave">
            <a:avLst>
              <a:gd name="adj1" fmla="val 12500"/>
              <a:gd name="adj2" fmla="val -153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10:00 вскрывают запечатанные </a:t>
            </a:r>
            <a:r>
              <a:rPr lang="ru-RU" sz="2000" dirty="0"/>
              <a:t>пакеты</a:t>
            </a:r>
            <a:r>
              <a:rPr lang="ru-RU" sz="2000" b="1" dirty="0"/>
              <a:t> с экзаменационными материалами.</a:t>
            </a:r>
          </a:p>
        </p:txBody>
      </p:sp>
      <p:sp>
        <p:nvSpPr>
          <p:cNvPr id="9" name="Волна 8"/>
          <p:cNvSpPr/>
          <p:nvPr/>
        </p:nvSpPr>
        <p:spPr>
          <a:xfrm>
            <a:off x="928662" y="2857496"/>
            <a:ext cx="7358114" cy="785818"/>
          </a:xfrm>
          <a:prstGeom prst="wave">
            <a:avLst>
              <a:gd name="adj1" fmla="val 12500"/>
              <a:gd name="adj2" fmla="val -51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Участники ГИА заполняют регистрационные поля бланков.</a:t>
            </a:r>
          </a:p>
        </p:txBody>
      </p:sp>
      <p:sp>
        <p:nvSpPr>
          <p:cNvPr id="10" name="Волна 9"/>
          <p:cNvSpPr/>
          <p:nvPr/>
        </p:nvSpPr>
        <p:spPr>
          <a:xfrm>
            <a:off x="928662" y="3786190"/>
            <a:ext cx="7143800" cy="857256"/>
          </a:xfrm>
          <a:prstGeom prst="wave">
            <a:avLst>
              <a:gd name="adj1" fmla="val 12500"/>
              <a:gd name="adj2" fmla="val -32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Участники ГИА приступают к выполнению заданий </a:t>
            </a:r>
            <a:r>
              <a:rPr lang="ru-RU" sz="2000" b="1" dirty="0" err="1"/>
              <a:t>КИМов</a:t>
            </a:r>
            <a:r>
              <a:rPr lang="ru-RU" sz="2000" b="1" dirty="0"/>
              <a:t>. </a:t>
            </a:r>
          </a:p>
        </p:txBody>
      </p:sp>
      <p:sp>
        <p:nvSpPr>
          <p:cNvPr id="11" name="Волна 10"/>
          <p:cNvSpPr/>
          <p:nvPr/>
        </p:nvSpPr>
        <p:spPr>
          <a:xfrm>
            <a:off x="2071670" y="4929198"/>
            <a:ext cx="6072230" cy="914400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За 30 минут и за 5 минут до окончания экзамена участников предупреждают о завершении экзамена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4357686" y="1643050"/>
            <a:ext cx="484632" cy="35719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929058" y="2643182"/>
            <a:ext cx="484632" cy="28575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357686" y="3571876"/>
            <a:ext cx="484632" cy="28575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429124" y="4572008"/>
            <a:ext cx="484632" cy="42862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C00000"/>
                </a:solidFill>
              </a:rPr>
              <a:t>Во время проведения экзамена ученики не должны: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57256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1500174"/>
            <a:ext cx="80010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 smtClean="0"/>
              <a:t>-  </a:t>
            </a:r>
            <a:r>
              <a:rPr lang="ru-RU" sz="2400" b="1" dirty="0" smtClean="0"/>
              <a:t>общаться </a:t>
            </a:r>
            <a:r>
              <a:rPr lang="ru-RU" sz="2400" b="1" dirty="0"/>
              <a:t>друг с другом; </a:t>
            </a:r>
          </a:p>
          <a:p>
            <a:r>
              <a:rPr lang="ru-RU" sz="2400" b="1" dirty="0" smtClean="0"/>
              <a:t>-  свободно </a:t>
            </a:r>
            <a:r>
              <a:rPr lang="ru-RU" sz="2400" b="1" dirty="0"/>
              <a:t>перемещаться по аудитории и ППЭ без указания организаторов;</a:t>
            </a:r>
          </a:p>
          <a:p>
            <a:r>
              <a:rPr lang="ru-RU" sz="2400" b="1" dirty="0" smtClean="0"/>
              <a:t>-  пользоваться </a:t>
            </a:r>
            <a:r>
              <a:rPr lang="ru-RU" sz="2400" b="1" dirty="0"/>
              <a:t>мобильными телефонами, электронно-вычислительными устройствами и справочными материалами (за исключением утвержденных дополнительных устройств и материалов).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При </a:t>
            </a:r>
            <a:r>
              <a:rPr lang="ru-RU" sz="2400" b="1" dirty="0">
                <a:solidFill>
                  <a:srgbClr val="FF0000"/>
                </a:solidFill>
              </a:rPr>
              <a:t>нарушении порядка проведения ГИА и отказе от его соблюдения организаторы удаляют участника ГИА с экзамена.  ГЭК принимает решение об </a:t>
            </a:r>
            <a:r>
              <a:rPr lang="ru-RU" sz="2400" b="1" dirty="0" smtClean="0">
                <a:solidFill>
                  <a:srgbClr val="FF0000"/>
                </a:solidFill>
              </a:rPr>
              <a:t>аннулировании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  результатов </a:t>
            </a:r>
            <a:r>
              <a:rPr lang="ru-RU" sz="2400" b="1" dirty="0">
                <a:solidFill>
                  <a:srgbClr val="FF0000"/>
                </a:solidFill>
              </a:rPr>
              <a:t>ГИА обучающегося по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  соответствующему </a:t>
            </a:r>
            <a:r>
              <a:rPr lang="ru-RU" sz="2400" b="1" dirty="0">
                <a:solidFill>
                  <a:srgbClr val="FF0000"/>
                </a:solidFill>
              </a:rPr>
              <a:t>учебному предмету</a:t>
            </a:r>
            <a:r>
              <a:rPr lang="ru-RU" sz="2400" b="1" dirty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472518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</a:rPr>
              <a:t>Каждый обучающийся получит индивидуальный комплект с экзаменационными материалами </a:t>
            </a:r>
            <a:r>
              <a:rPr lang="ru-RU" b="1" dirty="0">
                <a:solidFill>
                  <a:srgbClr val="FF0000"/>
                </a:solidFill>
              </a:rPr>
              <a:t>(ЭМ)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892971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857363"/>
            <a:ext cx="2357453" cy="34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2571744"/>
            <a:ext cx="3500462" cy="32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2357429"/>
            <a:ext cx="2357454" cy="334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 проверяются ответы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 </a:t>
            </a:r>
            <a:r>
              <a:rPr lang="ru-RU" b="1" dirty="0">
                <a:solidFill>
                  <a:srgbClr val="FF0000"/>
                </a:solidFill>
              </a:rPr>
              <a:t>задания ГИА-9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00200"/>
            <a:ext cx="857255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1997838"/>
            <a:ext cx="79296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Ответы </a:t>
            </a:r>
            <a:r>
              <a:rPr lang="ru-RU" sz="2800" b="1" dirty="0">
                <a:solidFill>
                  <a:srgbClr val="FF0000"/>
                </a:solidFill>
              </a:rPr>
              <a:t>на задания с краткими ответами </a:t>
            </a:r>
            <a:r>
              <a:rPr lang="ru-RU" sz="2800" b="1" dirty="0"/>
              <a:t>проверяют </a:t>
            </a:r>
            <a:r>
              <a:rPr lang="ru-RU" sz="2800" b="1" dirty="0">
                <a:solidFill>
                  <a:srgbClr val="FF0000"/>
                </a:solidFill>
              </a:rPr>
              <a:t>с помощью компьютера. </a:t>
            </a:r>
            <a:r>
              <a:rPr lang="ru-RU" sz="2800" b="1" dirty="0"/>
              <a:t>Ответы на задания </a:t>
            </a:r>
            <a:r>
              <a:rPr lang="ru-RU" sz="2800" b="1" dirty="0">
                <a:solidFill>
                  <a:srgbClr val="FF0000"/>
                </a:solidFill>
              </a:rPr>
              <a:t>с развернутыми ответами </a:t>
            </a:r>
            <a:r>
              <a:rPr lang="ru-RU" sz="2800" b="1" dirty="0"/>
              <a:t>проверяют </a:t>
            </a:r>
            <a:r>
              <a:rPr lang="ru-RU" sz="2800" b="1" dirty="0">
                <a:solidFill>
                  <a:srgbClr val="FF0000"/>
                </a:solidFill>
              </a:rPr>
              <a:t>ДВА!!!!</a:t>
            </a:r>
            <a:r>
              <a:rPr lang="ru-RU" sz="2800" b="1" dirty="0"/>
              <a:t>независимых друг от друга </a:t>
            </a:r>
            <a:r>
              <a:rPr lang="ru-RU" sz="2800" b="1" dirty="0">
                <a:solidFill>
                  <a:srgbClr val="FF0000"/>
                </a:solidFill>
              </a:rPr>
              <a:t>эксперта.</a:t>
            </a:r>
          </a:p>
          <a:p>
            <a:r>
              <a:rPr lang="ru-RU" sz="2800" dirty="0"/>
              <a:t>Полученные результаты в первичных баллах (сумма баллов за правильно выполненные задания экзаменационной работы) </a:t>
            </a:r>
            <a:r>
              <a:rPr lang="ru-RU" sz="2800" b="1" dirty="0">
                <a:solidFill>
                  <a:srgbClr val="FF0000"/>
                </a:solidFill>
              </a:rPr>
              <a:t>переводят в пятибалльную систему оценивания.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572559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9"/>
            <a:ext cx="835824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14348" y="1500175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Для обеспечения права на объективное оценивание участникам ГИА-9 предоставляется право подать </a:t>
            </a:r>
            <a:r>
              <a:rPr lang="ru-RU" sz="2400" i="1" u="sng" dirty="0" smtClean="0"/>
              <a:t>в письменной </a:t>
            </a:r>
            <a:r>
              <a:rPr lang="ru-RU" sz="2400" i="1" u="sng" dirty="0"/>
              <a:t>форме апелляцию:</a:t>
            </a:r>
          </a:p>
          <a:p>
            <a:r>
              <a:rPr lang="ru-RU" sz="2400" dirty="0"/>
              <a:t>•</a:t>
            </a:r>
            <a:r>
              <a:rPr lang="ru-RU" sz="2400" b="1" dirty="0"/>
              <a:t>о нарушении установленного порядка проведения ГИА-9 ; </a:t>
            </a:r>
          </a:p>
          <a:p>
            <a:r>
              <a:rPr lang="ru-RU" sz="2400" dirty="0"/>
              <a:t>•</a:t>
            </a:r>
            <a:r>
              <a:rPr lang="ru-RU" sz="2400" b="1" dirty="0"/>
              <a:t>о несогласии с выставленными баллами. </a:t>
            </a:r>
          </a:p>
          <a:p>
            <a:r>
              <a:rPr lang="ru-RU" sz="2400" b="1" u="sng" dirty="0" smtClean="0"/>
              <a:t>Не </a:t>
            </a:r>
            <a:r>
              <a:rPr lang="ru-RU" sz="2400" b="1" u="sng" dirty="0"/>
              <a:t>рассматриваются апелляции: </a:t>
            </a:r>
          </a:p>
          <a:p>
            <a:r>
              <a:rPr lang="ru-RU" sz="2400" dirty="0"/>
              <a:t>•по вопросам </a:t>
            </a:r>
            <a:r>
              <a:rPr lang="ru-RU" sz="2400" b="1" dirty="0" smtClean="0"/>
              <a:t>содержания   и структуры  заданий </a:t>
            </a:r>
            <a:r>
              <a:rPr lang="ru-RU" sz="2400" b="1" dirty="0"/>
              <a:t>по учебным предметам; </a:t>
            </a:r>
          </a:p>
          <a:p>
            <a:r>
              <a:rPr lang="ru-RU" sz="2400" dirty="0"/>
              <a:t>•по вопросам, связанным с </a:t>
            </a:r>
            <a:r>
              <a:rPr lang="ru-RU" sz="2400" b="1" dirty="0" smtClean="0"/>
              <a:t>нарушением   участником </a:t>
            </a:r>
            <a:r>
              <a:rPr lang="ru-RU" sz="2400" b="1" dirty="0"/>
              <a:t>ГИА-9 установленного порядка проведения ГИА-9; </a:t>
            </a:r>
          </a:p>
          <a:p>
            <a:r>
              <a:rPr lang="ru-RU" sz="2400" dirty="0"/>
              <a:t>•по вопросам, связанным с </a:t>
            </a:r>
            <a:r>
              <a:rPr lang="ru-RU" sz="2400" b="1" dirty="0"/>
              <a:t>неправильным </a:t>
            </a:r>
            <a:r>
              <a:rPr lang="ru-RU" sz="2400" b="1" dirty="0" smtClean="0"/>
              <a:t>оформлением  участником </a:t>
            </a:r>
            <a:r>
              <a:rPr lang="ru-RU" sz="2400" b="1" dirty="0"/>
              <a:t>ГИА-9 экзаменационной работы.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15435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82868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10" y="1285861"/>
            <a:ext cx="8143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Апелляцию о нарушении установленного порядка проведения ГИА обучающийся </a:t>
            </a:r>
            <a:r>
              <a:rPr lang="ru-RU" sz="2400" b="1" dirty="0">
                <a:solidFill>
                  <a:srgbClr val="FF0000"/>
                </a:solidFill>
              </a:rPr>
              <a:t>подает в день проведения </a:t>
            </a:r>
            <a:r>
              <a:rPr lang="ru-RU" sz="2400" b="1" dirty="0" smtClean="0">
                <a:solidFill>
                  <a:srgbClr val="FF0000"/>
                </a:solidFill>
              </a:rPr>
              <a:t>экзамена </a:t>
            </a:r>
            <a:r>
              <a:rPr lang="ru-RU" sz="2400" b="1" dirty="0" smtClean="0"/>
              <a:t> по </a:t>
            </a:r>
            <a:r>
              <a:rPr lang="ru-RU" sz="2400" b="1" dirty="0"/>
              <a:t>соответствующему учебному предмету уполномоченному представителю ГЭК, </a:t>
            </a:r>
            <a:r>
              <a:rPr lang="ru-RU" sz="2400" b="1" dirty="0">
                <a:solidFill>
                  <a:srgbClr val="FF0000"/>
                </a:solidFill>
              </a:rPr>
              <a:t>не покидая ППЭ.</a:t>
            </a:r>
          </a:p>
          <a:p>
            <a:r>
              <a:rPr lang="ru-RU" sz="2400" dirty="0"/>
              <a:t>Апелляцию о несогласии с выставленными баллами обучающиеся подают непосредственно в конфликтную комиссию или </a:t>
            </a:r>
            <a:r>
              <a:rPr lang="ru-RU" sz="2400" b="1" dirty="0">
                <a:solidFill>
                  <a:srgbClr val="FF0000"/>
                </a:solidFill>
              </a:rPr>
              <a:t>в образовательную организацию</a:t>
            </a:r>
            <a:r>
              <a:rPr lang="ru-RU" sz="2400" b="1" dirty="0"/>
              <a:t>, в которой они были допущены в установленном порядке к ГИА. Апелляция о несогласии с выставленными баллами </a:t>
            </a:r>
            <a:r>
              <a:rPr lang="ru-RU" sz="2400" b="1" dirty="0">
                <a:solidFill>
                  <a:srgbClr val="FF0000"/>
                </a:solidFill>
              </a:rPr>
              <a:t>подается в течение двух рабочих дней </a:t>
            </a:r>
            <a:r>
              <a:rPr lang="ru-RU" sz="2400" b="1" dirty="0"/>
              <a:t>со дня объявления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результатов </a:t>
            </a:r>
            <a:r>
              <a:rPr lang="ru-RU" sz="2400" b="1" dirty="0"/>
              <a:t>ГИА по </a:t>
            </a:r>
            <a:r>
              <a:rPr lang="ru-RU" sz="2400" b="1" dirty="0" smtClean="0"/>
              <a:t>соответствующему 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      учебному предмету.                                          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85729"/>
            <a:ext cx="585788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271464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8596" y="2500306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 государственной итоговой аттестации допускаются обучающиеся </a:t>
            </a:r>
            <a:r>
              <a:rPr lang="ru-RU" sz="2400" b="1" dirty="0" smtClean="0"/>
              <a:t>IX классов</a:t>
            </a:r>
            <a:r>
              <a:rPr lang="ru-RU" sz="2400" b="1" dirty="0"/>
              <a:t>,  </a:t>
            </a:r>
            <a:r>
              <a:rPr lang="ru-RU" sz="2400" b="1" dirty="0">
                <a:solidFill>
                  <a:srgbClr val="FF0000"/>
                </a:solidFill>
              </a:rPr>
              <a:t>не имеющие академической задолженности и в полном объеме выполнившие учебный план или индивидуальный учебный план </a:t>
            </a:r>
            <a:r>
              <a:rPr lang="ru-RU" sz="2400" b="1" dirty="0"/>
              <a:t>(имеющие годовые отметки по  всем учебным предметам учебного плана общеобразовательного </a:t>
            </a:r>
            <a:r>
              <a:rPr lang="ru-RU" sz="2400" b="1" dirty="0" err="1"/>
              <a:t>учрежденияза</a:t>
            </a:r>
            <a:r>
              <a:rPr lang="ru-RU" sz="2400" b="1" dirty="0"/>
              <a:t> все года обучения и за </a:t>
            </a:r>
            <a:r>
              <a:rPr lang="ru-RU" sz="2400" b="1" dirty="0" smtClean="0"/>
              <a:t>IX класс </a:t>
            </a:r>
            <a:r>
              <a:rPr lang="ru-RU" sz="2400" b="1" dirty="0"/>
              <a:t>не ниже удовлетворительных </a:t>
            </a:r>
            <a:r>
              <a:rPr lang="ru-RU" sz="2400" b="1" dirty="0" smtClean="0"/>
              <a:t>)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и получившие «зачет» на итоговом собеседовании по русскому языку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50112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1536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1785924"/>
            <a:ext cx="8286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Повторно </a:t>
            </a:r>
            <a:r>
              <a:rPr lang="ru-RU" sz="2000" dirty="0"/>
              <a:t>к сдаче ГИА по соответствующему учебному предмету в текущем году по решению ГЭК допускаются следующие обучающиеся:</a:t>
            </a:r>
          </a:p>
          <a:p>
            <a:r>
              <a:rPr lang="ru-RU" sz="2000" dirty="0"/>
              <a:t>•получившие на ГИА </a:t>
            </a:r>
            <a:r>
              <a:rPr lang="ru-RU" sz="2000" b="1" dirty="0">
                <a:solidFill>
                  <a:srgbClr val="FF0000"/>
                </a:solidFill>
              </a:rPr>
              <a:t>неудовлетворительный </a:t>
            </a:r>
            <a:r>
              <a:rPr lang="ru-RU" sz="2000" b="1" dirty="0" smtClean="0">
                <a:solidFill>
                  <a:srgbClr val="FF0000"/>
                </a:solidFill>
              </a:rPr>
              <a:t>результат   </a:t>
            </a:r>
            <a:r>
              <a:rPr lang="ru-RU" sz="2000" b="1" dirty="0" smtClean="0"/>
              <a:t>не </a:t>
            </a:r>
            <a:r>
              <a:rPr lang="ru-RU" sz="2000" b="1" dirty="0"/>
              <a:t>более чем по двум учебным предметам (из числа обязательных и предметов по выбору);</a:t>
            </a:r>
          </a:p>
          <a:p>
            <a:r>
              <a:rPr lang="ru-RU" sz="2000" dirty="0"/>
              <a:t>•</a:t>
            </a:r>
            <a:r>
              <a:rPr lang="ru-RU" sz="2000" b="1" dirty="0">
                <a:solidFill>
                  <a:srgbClr val="FF0000"/>
                </a:solidFill>
              </a:rPr>
              <a:t>не явившиеся на экзамены по уважительным причинам </a:t>
            </a:r>
            <a:r>
              <a:rPr lang="ru-RU" sz="2000" b="1" dirty="0"/>
              <a:t>(болезнь или иные обстоятельства, подтвержденные документально);</a:t>
            </a:r>
          </a:p>
          <a:p>
            <a:r>
              <a:rPr lang="ru-RU" sz="2000" dirty="0"/>
              <a:t>•</a:t>
            </a:r>
            <a:r>
              <a:rPr lang="ru-RU" sz="2000" b="1" dirty="0">
                <a:solidFill>
                  <a:srgbClr val="FF0000"/>
                </a:solidFill>
              </a:rPr>
              <a:t>не завершившие выполнение экзаменационной работы по уважительным причинам </a:t>
            </a:r>
            <a:r>
              <a:rPr lang="ru-RU" sz="2000" b="1" dirty="0"/>
              <a:t>(болезнь или иные обстоятельства, подтвержденные документально);</a:t>
            </a:r>
          </a:p>
          <a:p>
            <a:r>
              <a:rPr lang="ru-RU" sz="2000" dirty="0"/>
              <a:t>•</a:t>
            </a:r>
            <a:r>
              <a:rPr lang="ru-RU" sz="2000" b="1" dirty="0">
                <a:solidFill>
                  <a:srgbClr val="FF0000"/>
                </a:solidFill>
              </a:rPr>
              <a:t>апелляция которых </a:t>
            </a:r>
            <a:r>
              <a:rPr lang="ru-RU" sz="2000" b="1" dirty="0"/>
              <a:t>о нарушении установленного порядка проведения ГИА конфликтной комиссией </a:t>
            </a:r>
            <a:r>
              <a:rPr lang="ru-RU" sz="2000" b="1" dirty="0">
                <a:solidFill>
                  <a:srgbClr val="FF0000"/>
                </a:solidFill>
              </a:rPr>
              <a:t>была удовлетворена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00200"/>
            <a:ext cx="86439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9"/>
            <a:ext cx="8429683" cy="107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57224" y="1714489"/>
            <a:ext cx="778674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обучающиеся</a:t>
            </a:r>
            <a:r>
              <a:rPr lang="ru-RU" sz="3200" dirty="0"/>
              <a:t>, </a:t>
            </a:r>
            <a:r>
              <a:rPr lang="ru-RU" sz="3200" b="1" dirty="0"/>
              <a:t>удаленные с экзамена за нарушение установленного порядка проведения ГИА;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обучающиеся</a:t>
            </a:r>
            <a:r>
              <a:rPr lang="ru-RU" sz="3200" dirty="0"/>
              <a:t>, </a:t>
            </a:r>
            <a:r>
              <a:rPr lang="ru-RU" sz="3200" b="1" dirty="0" smtClean="0"/>
              <a:t>результаты   которых </a:t>
            </a:r>
            <a:r>
              <a:rPr lang="ru-RU" sz="3200" b="1" dirty="0"/>
              <a:t>были аннулированы ГЭК за нарушение ими установленного порядка </a:t>
            </a:r>
            <a:r>
              <a:rPr lang="ru-RU" sz="3200" b="1" dirty="0" smtClean="0"/>
              <a:t>проведения</a:t>
            </a:r>
          </a:p>
          <a:p>
            <a:r>
              <a:rPr lang="ru-RU" sz="3200" b="1" dirty="0"/>
              <a:t> </a:t>
            </a:r>
            <a:r>
              <a:rPr lang="ru-RU" sz="3200" b="1" dirty="0" smtClean="0"/>
              <a:t>                               ГИА.</a:t>
            </a:r>
            <a:endParaRPr lang="ru-RU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В ПРОЕКТЕ ГИА-9…. На 2021 год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8143931" cy="491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71538" y="1357298"/>
            <a:ext cx="764386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dirty="0"/>
              <a:t>1. Досрочный период отменен.</a:t>
            </a:r>
          </a:p>
          <a:p>
            <a:r>
              <a:rPr lang="ru-RU" sz="2400" dirty="0"/>
              <a:t>•2. Основной период </a:t>
            </a:r>
            <a:r>
              <a:rPr lang="ru-RU" sz="2400" b="1" dirty="0">
                <a:solidFill>
                  <a:srgbClr val="FF0000"/>
                </a:solidFill>
              </a:rPr>
              <a:t>с 24 мая по 28 мая.</a:t>
            </a:r>
          </a:p>
          <a:p>
            <a:r>
              <a:rPr lang="ru-RU" sz="2400" dirty="0"/>
              <a:t>•3. Дополнительный период –в начале сентября.</a:t>
            </a:r>
          </a:p>
          <a:p>
            <a:r>
              <a:rPr lang="ru-RU" sz="2400" dirty="0"/>
              <a:t>•4. Сдача экзаменов </a:t>
            </a:r>
            <a:r>
              <a:rPr lang="ru-RU" sz="2400" b="1" dirty="0">
                <a:solidFill>
                  <a:srgbClr val="FF0000"/>
                </a:solidFill>
              </a:rPr>
              <a:t>обязательна только по русскому языку и математике.</a:t>
            </a:r>
          </a:p>
          <a:p>
            <a:r>
              <a:rPr lang="ru-RU" sz="2400" dirty="0"/>
              <a:t>•5. Аттестаты за 9-й класс с учетом результатов ГИА по русскому языку и математике.</a:t>
            </a:r>
          </a:p>
          <a:p>
            <a:r>
              <a:rPr lang="ru-RU" sz="2400" dirty="0"/>
              <a:t>•6. В 2021 году </a:t>
            </a:r>
            <a:r>
              <a:rPr lang="ru-RU" sz="2400" b="1" dirty="0">
                <a:solidFill>
                  <a:srgbClr val="FF0000"/>
                </a:solidFill>
              </a:rPr>
              <a:t>отменены ОГЭ  предметы по выбору</a:t>
            </a:r>
            <a:r>
              <a:rPr lang="ru-RU" sz="2400" b="1" dirty="0"/>
              <a:t>.</a:t>
            </a:r>
          </a:p>
          <a:p>
            <a:r>
              <a:rPr lang="ru-RU" sz="2400" dirty="0"/>
              <a:t>•7. Проведение </a:t>
            </a:r>
            <a:r>
              <a:rPr lang="ru-RU" sz="2400" b="1" dirty="0">
                <a:solidFill>
                  <a:srgbClr val="FF0000"/>
                </a:solidFill>
              </a:rPr>
              <a:t>контрольных работ по одному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учебному </a:t>
            </a:r>
            <a:r>
              <a:rPr lang="ru-RU" sz="2400" b="1" dirty="0">
                <a:solidFill>
                  <a:srgbClr val="FF0000"/>
                </a:solidFill>
              </a:rPr>
              <a:t>предмету по выбору </a:t>
            </a:r>
            <a:r>
              <a:rPr lang="ru-RU" sz="2400" b="1" dirty="0"/>
              <a:t>(с 17 по 25 </a:t>
            </a:r>
            <a:r>
              <a:rPr lang="ru-RU" sz="2400" b="1" dirty="0" smtClean="0"/>
              <a:t>мая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                                                </a:t>
            </a:r>
            <a:r>
              <a:rPr lang="ru-RU" sz="2400" b="1" dirty="0"/>
              <a:t>2021 года).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Аттестат об основном общем образовании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9072593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1857364"/>
            <a:ext cx="80724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В 2020-2021 учебном году основанием для получения аттестата </a:t>
            </a:r>
            <a:endParaRPr lang="ru-RU" sz="3200" b="1" dirty="0" smtClean="0"/>
          </a:p>
          <a:p>
            <a:r>
              <a:rPr lang="ru-RU" sz="3200" b="1" dirty="0" smtClean="0"/>
              <a:t>об </a:t>
            </a:r>
            <a:r>
              <a:rPr lang="ru-RU" sz="3200" b="1" dirty="0"/>
              <a:t>основном общем </a:t>
            </a:r>
            <a:endParaRPr lang="ru-RU" sz="3200" b="1" dirty="0" smtClean="0"/>
          </a:p>
          <a:p>
            <a:r>
              <a:rPr lang="ru-RU" sz="3200" b="1" dirty="0" smtClean="0"/>
              <a:t>образовании </a:t>
            </a:r>
            <a:r>
              <a:rPr lang="ru-RU" sz="3200" b="1" dirty="0"/>
              <a:t>является </a:t>
            </a:r>
            <a:endParaRPr lang="ru-RU" sz="3200" b="1" dirty="0" smtClean="0"/>
          </a:p>
          <a:p>
            <a:r>
              <a:rPr lang="ru-RU" sz="3200" b="1" dirty="0" smtClean="0"/>
              <a:t>успешное прохождение</a:t>
            </a:r>
          </a:p>
          <a:p>
            <a:r>
              <a:rPr lang="ru-RU" sz="3200" b="1" dirty="0" smtClean="0"/>
              <a:t> </a:t>
            </a:r>
            <a:r>
              <a:rPr lang="ru-RU" sz="3200" b="1" dirty="0"/>
              <a:t>ГИА-9 по </a:t>
            </a:r>
            <a:r>
              <a:rPr lang="ru-RU" sz="3200" b="1" dirty="0">
                <a:solidFill>
                  <a:srgbClr val="FF0000"/>
                </a:solidFill>
              </a:rPr>
              <a:t>ДВУМ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учебным </a:t>
            </a:r>
            <a:r>
              <a:rPr lang="ru-RU" sz="3200" b="1" dirty="0">
                <a:solidFill>
                  <a:srgbClr val="FF0000"/>
                </a:solidFill>
              </a:rPr>
              <a:t>предметам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571744"/>
            <a:ext cx="37147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86834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Как выставляются отметки в аттестат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850112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1500174"/>
            <a:ext cx="835824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•</a:t>
            </a:r>
            <a:r>
              <a:rPr lang="ru-RU" sz="3200" dirty="0" smtClean="0"/>
              <a:t>Итоговые   отметки    </a:t>
            </a:r>
            <a:r>
              <a:rPr lang="ru-RU" sz="3200" b="1" dirty="0" smtClean="0"/>
              <a:t>по русскому языку и математике -</a:t>
            </a:r>
            <a:r>
              <a:rPr lang="ru-RU" sz="3200" b="1" dirty="0" smtClean="0">
                <a:solidFill>
                  <a:srgbClr val="FF0000"/>
                </a:solidFill>
              </a:rPr>
              <a:t>среднее арифметическое годовой и экзаменационной отметок </a:t>
            </a:r>
            <a:r>
              <a:rPr lang="ru-RU" sz="3200" b="1" dirty="0" smtClean="0"/>
              <a:t>(выставляются в аттестат целыми числами в соответствии с правилами   математического   округления</a:t>
            </a:r>
            <a:r>
              <a:rPr lang="ru-RU" sz="3200" b="1" dirty="0"/>
              <a:t>).</a:t>
            </a:r>
          </a:p>
          <a:p>
            <a:r>
              <a:rPr lang="ru-RU" sz="3200" dirty="0"/>
              <a:t>•</a:t>
            </a:r>
            <a:r>
              <a:rPr lang="ru-RU" sz="3200" dirty="0" smtClean="0"/>
              <a:t>Итоговые  </a:t>
            </a:r>
            <a:r>
              <a:rPr lang="ru-RU" sz="3200" b="1" dirty="0" smtClean="0"/>
              <a:t>по другим учебным предметам выставляются </a:t>
            </a:r>
            <a:r>
              <a:rPr lang="ru-RU" sz="3200" b="1" dirty="0" smtClean="0">
                <a:solidFill>
                  <a:srgbClr val="FF0000"/>
                </a:solidFill>
              </a:rPr>
              <a:t>на основе годовой отметки 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                                         за 9 класс</a:t>
            </a:r>
            <a:r>
              <a:rPr lang="ru-RU" sz="3200" b="1" dirty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Информационные ресурсы по </a:t>
            </a:r>
            <a:r>
              <a:rPr lang="ru-RU" b="1" dirty="0" smtClean="0">
                <a:solidFill>
                  <a:srgbClr val="C00000"/>
                </a:solidFill>
              </a:rPr>
              <a:t>вопросам  ГИА-9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857256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2500306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www.gia.edu.ru</a:t>
            </a:r>
            <a:r>
              <a:rPr lang="ru-RU" sz="3600" b="1" dirty="0"/>
              <a:t> </a:t>
            </a:r>
            <a:r>
              <a:rPr lang="ru-RU" sz="3600" b="1" dirty="0" smtClean="0"/>
              <a:t>–  Интернет </a:t>
            </a:r>
            <a:r>
              <a:rPr lang="ru-RU" sz="3600" b="1" dirty="0"/>
              <a:t>–портал   информационной поддержки ОГЭ</a:t>
            </a:r>
          </a:p>
          <a:p>
            <a:r>
              <a:rPr lang="ru-RU" sz="3600" b="1" dirty="0" err="1">
                <a:solidFill>
                  <a:srgbClr val="FF0000"/>
                </a:solidFill>
              </a:rPr>
              <a:t>www.fipi.ru</a:t>
            </a:r>
            <a:r>
              <a:rPr lang="ru-RU" sz="3600" b="1" dirty="0"/>
              <a:t> </a:t>
            </a:r>
            <a:r>
              <a:rPr lang="ru-RU" sz="3600" b="1" dirty="0" smtClean="0"/>
              <a:t>–   Сайт </a:t>
            </a:r>
            <a:r>
              <a:rPr lang="ru-RU" sz="3600" b="1" dirty="0"/>
              <a:t>Федерального института педагогических измерений</a:t>
            </a:r>
            <a:endParaRPr lang="ru-RU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286124"/>
            <a:ext cx="8215370" cy="288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8288" y="357166"/>
            <a:ext cx="606742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57158" y="3429000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-Подготовка  к ОГЭ </a:t>
            </a:r>
            <a:r>
              <a:rPr lang="ru-RU" sz="2000" b="1" dirty="0" smtClean="0"/>
              <a:t>(1 ч русского  языка включен  в расписании</a:t>
            </a:r>
            <a:r>
              <a:rPr lang="ru-RU" b="1" dirty="0" smtClean="0"/>
              <a:t>)</a:t>
            </a:r>
          </a:p>
          <a:p>
            <a:pPr algn="ctr"/>
            <a:r>
              <a:rPr lang="ru-RU" sz="2800" b="1" dirty="0" smtClean="0"/>
              <a:t>-Дополнительные занятия  </a:t>
            </a:r>
            <a:r>
              <a:rPr lang="ru-RU" sz="2000" b="1" dirty="0" smtClean="0"/>
              <a:t>(1ч русский язык и 1ч математика) </a:t>
            </a:r>
            <a:r>
              <a:rPr lang="ru-RU" sz="2800" b="1" dirty="0" smtClean="0"/>
              <a:t>проводятся в субботу</a:t>
            </a:r>
          </a:p>
          <a:p>
            <a:pPr algn="ctr"/>
            <a:r>
              <a:rPr lang="ru-RU" sz="2800" b="1" dirty="0" smtClean="0"/>
              <a:t>-РЕПЕТИЦИОННЫЕ  ЭКЗАМЕНЫ </a:t>
            </a:r>
            <a:endParaRPr lang="ru-RU" sz="2800" b="1" dirty="0"/>
          </a:p>
          <a:p>
            <a:pPr algn="ctr"/>
            <a:r>
              <a:rPr lang="ru-RU" sz="2800" b="1" dirty="0"/>
              <a:t>с 24.02.2021 –26.02.2021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solidFill>
                  <a:srgbClr val="C00000"/>
                </a:solidFill>
              </a:rPr>
              <a:t>Индивидуальный отбор обучающихся при приеме в 10 </a:t>
            </a:r>
            <a:r>
              <a:rPr lang="ru-RU" b="1" dirty="0">
                <a:solidFill>
                  <a:srgbClr val="C00000"/>
                </a:solidFill>
              </a:rPr>
              <a:t>профильный класс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42968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1571612"/>
            <a:ext cx="800105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b="1" dirty="0" smtClean="0">
                <a:solidFill>
                  <a:srgbClr val="C00000"/>
                </a:solidFill>
              </a:rPr>
              <a:t>Критерии</a:t>
            </a:r>
            <a:r>
              <a:rPr lang="ru-RU" sz="2800" b="1" dirty="0">
                <a:solidFill>
                  <a:srgbClr val="C00000"/>
                </a:solidFill>
              </a:rPr>
              <a:t>:</a:t>
            </a:r>
          </a:p>
          <a:p>
            <a:r>
              <a:rPr lang="ru-RU" sz="2000" b="1" dirty="0" smtClean="0"/>
              <a:t>1)Наличие четвертных, полугодовых, годовых, итоговых отметок «хорошо»и«отлично»по предметам, изучение которых предполагается на профильном уровне за курс основного общего образования.</a:t>
            </a:r>
          </a:p>
          <a:p>
            <a:endParaRPr lang="ru-RU" sz="2000" b="1" dirty="0"/>
          </a:p>
          <a:p>
            <a:r>
              <a:rPr lang="ru-RU" sz="2000" b="1" dirty="0" smtClean="0"/>
              <a:t>2)Наличие документов, подтверждающих достижения (призовые места) в олимпиадах, интеллектуальных и спортивных состязаниях, конкурсных мероприятиях  в   области    искусства, научно-исследовательской    деятельности, научно-технического творчества,                     спорта различных уровней  (школьного,   муниципального,  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регионального, всероссийского, </a:t>
            </a:r>
          </a:p>
          <a:p>
            <a:r>
              <a:rPr lang="ru-RU" sz="2000" b="1" dirty="0" smtClean="0"/>
              <a:t>                                               международного   за    последние    2года</a:t>
            </a:r>
            <a:r>
              <a:rPr lang="ru-RU" b="1" dirty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Благодарим за внимание!!!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1600200"/>
            <a:ext cx="8572560" cy="511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071677"/>
            <a:ext cx="5572164" cy="3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Итоговое собеседование по русскому языку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35824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71538" y="2357430"/>
            <a:ext cx="74295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>
                <a:solidFill>
                  <a:srgbClr val="0070C0"/>
                </a:solidFill>
              </a:rPr>
              <a:t>- </a:t>
            </a:r>
            <a:r>
              <a:rPr lang="ru-RU" sz="3600" b="1" dirty="0" smtClean="0">
                <a:solidFill>
                  <a:srgbClr val="0070C0"/>
                </a:solidFill>
              </a:rPr>
              <a:t>основной </a:t>
            </a:r>
            <a:r>
              <a:rPr lang="ru-RU" sz="3600" b="1" dirty="0">
                <a:solidFill>
                  <a:srgbClr val="0070C0"/>
                </a:solidFill>
              </a:rPr>
              <a:t>срок –10.02.2021 </a:t>
            </a:r>
          </a:p>
          <a:p>
            <a:r>
              <a:rPr lang="ru-RU" sz="3600" dirty="0">
                <a:solidFill>
                  <a:srgbClr val="0070C0"/>
                </a:solidFill>
              </a:rPr>
              <a:t>-</a:t>
            </a:r>
            <a:r>
              <a:rPr lang="ru-RU" sz="3600" b="1" dirty="0">
                <a:solidFill>
                  <a:srgbClr val="0070C0"/>
                </a:solidFill>
              </a:rPr>
              <a:t>дополнительный срок –10.03.2021</a:t>
            </a:r>
          </a:p>
          <a:p>
            <a:r>
              <a:rPr lang="ru-RU" sz="3600" dirty="0">
                <a:solidFill>
                  <a:srgbClr val="0070C0"/>
                </a:solidFill>
              </a:rPr>
              <a:t>-</a:t>
            </a:r>
            <a:r>
              <a:rPr lang="ru-RU" sz="3600" b="1" dirty="0">
                <a:solidFill>
                  <a:srgbClr val="0070C0"/>
                </a:solidFill>
              </a:rPr>
              <a:t>дополнительный срок –17.05.2021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Итоговое собеседование по русскому языку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03" y="1500174"/>
            <a:ext cx="8643997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1720840"/>
            <a:ext cx="707236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dirty="0"/>
              <a:t>•</a:t>
            </a:r>
            <a:r>
              <a:rPr lang="ru-RU" sz="2400" b="1" dirty="0"/>
              <a:t>На проведение итогового собеседования с одним участником отводится примерно 15 минут</a:t>
            </a:r>
          </a:p>
          <a:p>
            <a:r>
              <a:rPr lang="ru-RU" sz="2400" dirty="0"/>
              <a:t>•</a:t>
            </a:r>
            <a:r>
              <a:rPr lang="ru-RU" sz="2400" b="1" dirty="0"/>
              <a:t>Задание 1: Чтение текста вслух </a:t>
            </a:r>
          </a:p>
          <a:p>
            <a:r>
              <a:rPr lang="ru-RU" sz="2400" dirty="0"/>
              <a:t>•</a:t>
            </a:r>
            <a:r>
              <a:rPr lang="ru-RU" sz="2400" b="1" dirty="0"/>
              <a:t>Задание 2: Пересказ текста с включением приведенного высказывания </a:t>
            </a:r>
          </a:p>
          <a:p>
            <a:r>
              <a:rPr lang="ru-RU" sz="2400" dirty="0"/>
              <a:t>•</a:t>
            </a:r>
            <a:r>
              <a:rPr lang="ru-RU" sz="2400" b="1" dirty="0"/>
              <a:t>Задание 3: Монологическое высказывание</a:t>
            </a:r>
          </a:p>
          <a:p>
            <a:r>
              <a:rPr lang="ru-RU" sz="2400" dirty="0"/>
              <a:t>•</a:t>
            </a:r>
            <a:r>
              <a:rPr lang="ru-RU" sz="2400" b="1" dirty="0"/>
              <a:t>Задание 4: Диалог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              Критериев </a:t>
            </a:r>
            <a:r>
              <a:rPr lang="ru-RU" sz="2400" b="1" dirty="0">
                <a:solidFill>
                  <a:srgbClr val="C00000"/>
                </a:solidFill>
              </a:rPr>
              <a:t>–19, максимальный балл -20.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                       «</a:t>
            </a:r>
            <a:r>
              <a:rPr lang="ru-RU" sz="2400" b="1" dirty="0">
                <a:solidFill>
                  <a:srgbClr val="C00000"/>
                </a:solidFill>
              </a:rPr>
              <a:t>ЗАЧЕТ»</a:t>
            </a:r>
            <a:r>
              <a:rPr lang="ru-RU" sz="2400" b="1" dirty="0"/>
              <a:t>-10 и более баллов 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Подача заявления на участие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 ГИА-9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5" y="1600200"/>
            <a:ext cx="8715436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1857364"/>
            <a:ext cx="58579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Заявление  о   выборе   экзаменов   и   их   количестве ,подписанное родителями (законными представителями), подаётся лично обучающимися на основании документа, удостоверяющего их личность </a:t>
            </a:r>
            <a:r>
              <a:rPr lang="ru-RU" sz="2400" b="1" dirty="0" smtClean="0">
                <a:solidFill>
                  <a:srgbClr val="C00000"/>
                </a:solidFill>
              </a:rPr>
              <a:t>до 1марта 2021года (включительно</a:t>
            </a:r>
            <a:r>
              <a:rPr lang="ru-RU" sz="2400" b="1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b="1" dirty="0" smtClean="0"/>
              <a:t>                     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Место </a:t>
            </a:r>
            <a:r>
              <a:rPr lang="ru-RU" sz="2400" b="1" dirty="0"/>
              <a:t>подачи заявления: </a:t>
            </a:r>
          </a:p>
          <a:p>
            <a:r>
              <a:rPr lang="ru-RU" sz="2400" b="1" dirty="0" smtClean="0"/>
              <a:t>                           МБОУ «Гимназия </a:t>
            </a:r>
            <a:r>
              <a:rPr lang="ru-RU" sz="2400" b="1" dirty="0"/>
              <a:t>№ </a:t>
            </a:r>
            <a:r>
              <a:rPr lang="ru-RU" sz="2400" b="1" dirty="0" smtClean="0"/>
              <a:t>13»</a:t>
            </a:r>
            <a:endParaRPr lang="ru-RU" sz="24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429132"/>
            <a:ext cx="1714512" cy="210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4429132"/>
            <a:ext cx="1500198" cy="206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Формы проведения ГИА-9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40" y="1571588"/>
            <a:ext cx="857256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714348" y="1785926"/>
            <a:ext cx="2143140" cy="135732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ОГЭ</a:t>
            </a:r>
            <a:endParaRPr lang="ru-RU" sz="4000" b="1" dirty="0"/>
          </a:p>
        </p:txBody>
      </p:sp>
      <p:sp>
        <p:nvSpPr>
          <p:cNvPr id="8" name="Овал 7"/>
          <p:cNvSpPr/>
          <p:nvPr/>
        </p:nvSpPr>
        <p:spPr>
          <a:xfrm>
            <a:off x="785786" y="3643314"/>
            <a:ext cx="2071702" cy="13430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ГВЭ</a:t>
            </a:r>
            <a:endParaRPr lang="ru-RU" sz="40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2857488" y="1643050"/>
            <a:ext cx="4000528" cy="142876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r>
              <a:rPr lang="ru-RU" sz="4800" dirty="0"/>
              <a:t>•КИМ*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857488" y="3643314"/>
            <a:ext cx="4000528" cy="150019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•</a:t>
            </a:r>
            <a:r>
              <a:rPr lang="ru-RU" sz="2400" dirty="0"/>
              <a:t>КИМ* (ОВЗ, дети-инвалиды, инвалиды)</a:t>
            </a:r>
          </a:p>
          <a:p>
            <a:endParaRPr lang="ru-RU" dirty="0"/>
          </a:p>
          <a:p>
            <a:endParaRPr lang="ru-RU" dirty="0"/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357554" y="5299940"/>
            <a:ext cx="5072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*контрольных измерительных материалов, представляющих собой комплексы заданий стандартизированной формы (далее –КИМ)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1461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57167"/>
            <a:ext cx="600079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28596" y="2428868"/>
            <a:ext cx="828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Решение о допуске к государственной итоговой аттестации принимается педагогическим советом образовательной организации и оформляется распорядительным актом образовательной организации</a:t>
            </a:r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Государственная  итоговая  аттестация  </a:t>
            </a:r>
            <a:r>
              <a:rPr lang="ru-RU" sz="2400" b="1" dirty="0" err="1" smtClean="0">
                <a:solidFill>
                  <a:srgbClr val="C00000"/>
                </a:solidFill>
              </a:rPr>
              <a:t>попрограммам</a:t>
            </a:r>
            <a:r>
              <a:rPr lang="ru-RU" sz="2400" b="1" dirty="0" smtClean="0">
                <a:solidFill>
                  <a:srgbClr val="C00000"/>
                </a:solidFill>
              </a:rPr>
              <a:t>  основного  общего  образования  в 2020-2021                         учебном  году    включает   в  себя</a:t>
            </a:r>
            <a:r>
              <a:rPr lang="ru-RU" sz="2400" b="1" dirty="0">
                <a:solidFill>
                  <a:srgbClr val="C00000"/>
                </a:solidFill>
              </a:rPr>
              <a:t>: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00200"/>
            <a:ext cx="8501121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071670" y="4000504"/>
            <a:ext cx="64294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Единое для всех расписание ГИА-9 и продолжительность экзаменов по каждому образовательному предмету ежегодно устанавливает соответствующий приказ Министерства просвещения и </a:t>
            </a:r>
            <a:r>
              <a:rPr lang="ru-RU" sz="2400" b="1" dirty="0" err="1"/>
              <a:t>Рособрнадзора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357430"/>
            <a:ext cx="3143272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Обязательные экзамены</a:t>
            </a:r>
            <a:endParaRPr lang="ru-RU" sz="32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071934" y="2500306"/>
            <a:ext cx="1714512" cy="385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000496" y="2857496"/>
            <a:ext cx="171451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5786446" y="1785926"/>
            <a:ext cx="2357454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Русский язык</a:t>
            </a:r>
            <a:endParaRPr lang="ru-RU" sz="2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86446" y="3000372"/>
            <a:ext cx="2357454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Математика 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</a:rPr>
              <a:t>Продолжительность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                    </a:t>
            </a:r>
            <a:r>
              <a:rPr lang="ru-RU" sz="5300" b="1" dirty="0" smtClean="0">
                <a:solidFill>
                  <a:srgbClr val="C00000"/>
                </a:solidFill>
              </a:rPr>
              <a:t>ОГЭ</a:t>
            </a:r>
            <a:endParaRPr lang="ru-RU" sz="5300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28802"/>
            <a:ext cx="857255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"/>
            <a:ext cx="2571768" cy="200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00034" y="1997839"/>
            <a:ext cx="82868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МАТЕМАТИКА и РУССКИЙ ЯЗЫК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</a:rPr>
              <a:t>235 мин  ( 3ч 55 мин)*</a:t>
            </a:r>
          </a:p>
          <a:p>
            <a:pPr algn="ctr"/>
            <a:r>
              <a:rPr lang="ru-RU" sz="2800" b="1" dirty="0"/>
              <a:t>*В продолжительность экзаменов по учебным предметам не включается время, выделенное на подготовительные мероприятия (инструктаж обучающихся,  вскрытие пакетов с экзаменационными материалами, заполнение регистрационных полей экзаменационной работы, настройка технических средств).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1262</Words>
  <Application>Microsoft Office PowerPoint</Application>
  <PresentationFormat>Экран (4:3)</PresentationFormat>
  <Paragraphs>142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Итоговое собеседование по русскому языку</vt:lpstr>
      <vt:lpstr>Итоговое собеседование по русскому языку</vt:lpstr>
      <vt:lpstr>Подача заявления на участие  в ГИА-9</vt:lpstr>
      <vt:lpstr>Формы проведения ГИА-9</vt:lpstr>
      <vt:lpstr>Слайд 7</vt:lpstr>
      <vt:lpstr>Государственная  итоговая  аттестация  попрограммам  основного  общего  образования  в 2020-2021                         учебном  году    включает   в  себя:</vt:lpstr>
      <vt:lpstr>Продолжительность                       ОГЭ</vt:lpstr>
      <vt:lpstr>Порядок проведения ГИА-9 ОГЭ проводится в пунктах проведения экзаменов (ППЭ)</vt:lpstr>
      <vt:lpstr>На экзаменах необходимо при себе  иметь:</vt:lpstr>
      <vt:lpstr>Дополнительные материалы и оборудование</vt:lpstr>
      <vt:lpstr>Порядок проведения ГИА-9</vt:lpstr>
      <vt:lpstr>ВРЕМЕННЫЕ ОГРАНИЧЕНИЯ</vt:lpstr>
      <vt:lpstr> Во время проведения экзамена ученики не должны:</vt:lpstr>
      <vt:lpstr>Каждый обучающийся получит индивидуальный комплект с экзаменационными материалами (ЭМ)</vt:lpstr>
      <vt:lpstr>Как проверяются ответы  на задания ГИА-9</vt:lpstr>
      <vt:lpstr>Слайд 18</vt:lpstr>
      <vt:lpstr>Слайд 19</vt:lpstr>
      <vt:lpstr>Слайд 20</vt:lpstr>
      <vt:lpstr>Слайд 21</vt:lpstr>
      <vt:lpstr>В ПРОЕКТЕ ГИА-9…. На 2021 год</vt:lpstr>
      <vt:lpstr>Аттестат об основном общем образовании</vt:lpstr>
      <vt:lpstr>Как выставляются отметки в аттестат</vt:lpstr>
      <vt:lpstr>Информационные ресурсы по вопросам  ГИА-9</vt:lpstr>
      <vt:lpstr>Слайд 26</vt:lpstr>
      <vt:lpstr>  Индивидуальный отбор обучающихся при приеме в 10 профильный класс </vt:lpstr>
      <vt:lpstr>Благодарим за внимание!!!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48</cp:revision>
  <dcterms:created xsi:type="dcterms:W3CDTF">2021-02-17T05:46:51Z</dcterms:created>
  <dcterms:modified xsi:type="dcterms:W3CDTF">2021-02-17T10:44:39Z</dcterms:modified>
</cp:coreProperties>
</file>