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15" r:id="rId2"/>
    <p:sldId id="350" r:id="rId3"/>
    <p:sldId id="329" r:id="rId4"/>
    <p:sldId id="301" r:id="rId5"/>
    <p:sldId id="316" r:id="rId6"/>
    <p:sldId id="317" r:id="rId7"/>
    <p:sldId id="330" r:id="rId8"/>
    <p:sldId id="324" r:id="rId9"/>
    <p:sldId id="319" r:id="rId10"/>
    <p:sldId id="349" r:id="rId11"/>
    <p:sldId id="322" r:id="rId12"/>
    <p:sldId id="297" r:id="rId13"/>
    <p:sldId id="337" r:id="rId14"/>
    <p:sldId id="351" r:id="rId15"/>
    <p:sldId id="339" r:id="rId16"/>
    <p:sldId id="333" r:id="rId17"/>
    <p:sldId id="352" r:id="rId18"/>
    <p:sldId id="340" r:id="rId19"/>
    <p:sldId id="345" r:id="rId20"/>
    <p:sldId id="336" r:id="rId21"/>
    <p:sldId id="343" r:id="rId22"/>
    <p:sldId id="344" r:id="rId23"/>
    <p:sldId id="341" r:id="rId24"/>
    <p:sldId id="348" r:id="rId25"/>
    <p:sldId id="342" r:id="rId26"/>
    <p:sldId id="326" r:id="rId27"/>
    <p:sldId id="325" r:id="rId28"/>
    <p:sldId id="347" r:id="rId29"/>
    <p:sldId id="314" r:id="rId30"/>
  </p:sldIdLst>
  <p:sldSz cx="9144000" cy="6858000" type="screen4x3"/>
  <p:notesSz cx="6692900" cy="98679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  <a:srgbClr val="CCFFCC"/>
    <a:srgbClr val="99FFCC"/>
    <a:srgbClr val="66FFCC"/>
    <a:srgbClr val="00FFCC"/>
    <a:srgbClr val="CCFF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22" autoAdjust="0"/>
  </p:normalViewPr>
  <p:slideViewPr>
    <p:cSldViewPr>
      <p:cViewPr varScale="1">
        <p:scale>
          <a:sx n="71" d="100"/>
          <a:sy n="71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openxmlformats.org/officeDocument/2006/relationships/image" Target="../media/image2.wmf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0950" y="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794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8338" y="4686300"/>
            <a:ext cx="5356225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0950" y="937260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26" tIns="45313" rIns="90626" bIns="4531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347522F-B5B5-45D9-B5C7-1B1B9BB9C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C16D7-4242-4EA9-9EE6-2E853B9D2199}" type="slidenum">
              <a:rPr lang="ru-RU"/>
              <a:pPr/>
              <a:t>2</a:t>
            </a:fld>
            <a:endParaRPr lang="ru-RU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4CA461-9556-4378-A70E-C18B76FC4FEB}" type="slidenum">
              <a:rPr lang="ru-RU"/>
              <a:pPr/>
              <a:t>11</a:t>
            </a:fld>
            <a:endParaRPr lang="ru-RU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790950" y="937260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AC62F4B7-7258-4983-A995-2D3B71437A66}" type="slidenum">
              <a:rPr lang="ru-RU" sz="1200"/>
              <a:pPr algn="r"/>
              <a:t>11</a:t>
            </a:fld>
            <a:endParaRPr lang="ru-RU" sz="1200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D1059-7FA1-40E1-9450-EDF639BBF8B6}" type="slidenum">
              <a:rPr lang="ru-RU"/>
              <a:pPr/>
              <a:t>13</a:t>
            </a:fld>
            <a:endParaRPr lang="ru-RU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341B73-71D7-476E-AB79-EBC93E8C4DFD}" type="slidenum">
              <a:rPr lang="ru-RU"/>
              <a:pPr/>
              <a:t>15</a:t>
            </a:fld>
            <a:endParaRPr lang="ru-RU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F582E8-59BA-45BA-965E-6A96FF32CB01}" type="slidenum">
              <a:rPr lang="ru-RU"/>
              <a:pPr/>
              <a:t>16</a:t>
            </a:fld>
            <a:endParaRPr lang="ru-RU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881063" y="739775"/>
            <a:ext cx="4933950" cy="3700463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7EAB6-EC07-495A-9916-00241C350717}" type="slidenum">
              <a:rPr lang="ru-RU"/>
              <a:pPr/>
              <a:t>18</a:t>
            </a:fld>
            <a:endParaRPr lang="ru-RU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A46B75-AA44-484A-A280-7E1D653BD6C1}" type="slidenum">
              <a:rPr lang="ru-RU"/>
              <a:pPr/>
              <a:t>19</a:t>
            </a:fld>
            <a:endParaRPr lang="ru-RU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E57F94-E515-49D5-91DB-584C4D0AA409}" type="slidenum">
              <a:rPr lang="ru-RU"/>
              <a:pPr/>
              <a:t>20</a:t>
            </a:fld>
            <a:endParaRPr lang="ru-RU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B0A11-59F3-42EF-9C5A-170982872485}" type="slidenum">
              <a:rPr lang="ru-RU"/>
              <a:pPr/>
              <a:t>21</a:t>
            </a:fld>
            <a:endParaRPr lang="ru-RU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7AB3B-C311-49D7-88BC-2130CBE95D48}" type="slidenum">
              <a:rPr lang="ru-RU"/>
              <a:pPr/>
              <a:t>22</a:t>
            </a:fld>
            <a:endParaRPr lang="ru-RU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978ED-0BD6-41A4-8FA5-64236C8334E1}" type="slidenum">
              <a:rPr lang="ru-RU"/>
              <a:pPr/>
              <a:t>23</a:t>
            </a:fld>
            <a:endParaRPr lang="ru-RU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CF9AD0-63CC-4109-8EDC-AFB5081ED1B5}" type="slidenum">
              <a:rPr lang="ru-RU"/>
              <a:pPr/>
              <a:t>3</a:t>
            </a:fld>
            <a:endParaRPr lang="ru-RU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AC60A0-CFC0-4B7D-B8FB-68D007F64BFC}" type="slidenum">
              <a:rPr lang="ru-RU"/>
              <a:pPr/>
              <a:t>24</a:t>
            </a:fld>
            <a:endParaRPr lang="ru-RU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12BAC8-D3A2-4B79-8781-7AB762BF08B9}" type="slidenum">
              <a:rPr lang="ru-RU"/>
              <a:pPr/>
              <a:t>25</a:t>
            </a:fld>
            <a:endParaRPr lang="ru-RU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A3C3E-6F88-4CFB-9399-E1904992436C}" type="slidenum">
              <a:rPr lang="ru-RU"/>
              <a:pPr/>
              <a:t>26</a:t>
            </a:fld>
            <a:endParaRPr lang="ru-RU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790950" y="937260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313346BC-87B5-4BF4-856F-954347181783}" type="slidenum">
              <a:rPr lang="ru-RU" sz="1200"/>
              <a:pPr algn="r"/>
              <a:t>26</a:t>
            </a:fld>
            <a:endParaRPr lang="ru-RU" sz="1200"/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41526E-3995-4A5B-B8F5-E5B03ECE2790}" type="slidenum">
              <a:rPr lang="ru-RU"/>
              <a:pPr/>
              <a:t>27</a:t>
            </a:fld>
            <a:endParaRPr lang="ru-RU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790950" y="937260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D0AF83BE-41E7-44F8-9974-9EC884446FEE}" type="slidenum">
              <a:rPr lang="ru-RU" sz="1200"/>
              <a:pPr algn="r"/>
              <a:t>27</a:t>
            </a:fld>
            <a:endParaRPr lang="ru-RU" sz="1200"/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25F81-6526-47D9-A8AF-D020705BAE32}" type="slidenum">
              <a:rPr lang="ru-RU"/>
              <a:pPr/>
              <a:t>28</a:t>
            </a:fld>
            <a:endParaRPr lang="ru-RU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790950" y="937260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B9ABB0F0-B893-45C1-B2BA-A8351FA4669C}" type="slidenum">
              <a:rPr lang="ru-RU" sz="1200"/>
              <a:pPr algn="r"/>
              <a:t>28</a:t>
            </a:fld>
            <a:endParaRPr lang="ru-RU" sz="1200"/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55F938-B5E3-4AC5-A8BB-35BE1CB07FE4}" type="slidenum">
              <a:rPr lang="ru-RU"/>
              <a:pPr/>
              <a:t>4</a:t>
            </a:fld>
            <a:endParaRPr lang="ru-RU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790950" y="9374188"/>
            <a:ext cx="29003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244A0F82-37A3-4F42-A7AD-561B6C302807}" type="slidenum">
              <a:rPr lang="ru-RU" sz="1200"/>
              <a:pPr algn="r"/>
              <a:t>4</a:t>
            </a:fld>
            <a:endParaRPr lang="ru-RU" sz="1200"/>
          </a:p>
        </p:txBody>
      </p:sp>
      <p:sp>
        <p:nvSpPr>
          <p:cNvPr id="3482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9475" y="741363"/>
            <a:ext cx="4933950" cy="3700462"/>
          </a:xfrm>
          <a:ln/>
        </p:spPr>
      </p:sp>
      <p:sp>
        <p:nvSpPr>
          <p:cNvPr id="34821" name="Заметки 2"/>
          <p:cNvSpPr>
            <a:spLocks noGrp="1"/>
          </p:cNvSpPr>
          <p:nvPr>
            <p:ph type="body" idx="1"/>
          </p:nvPr>
        </p:nvSpPr>
        <p:spPr>
          <a:xfrm>
            <a:off x="668338" y="4686300"/>
            <a:ext cx="5356225" cy="4440238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22" name="Номер слайда 3"/>
          <p:cNvSpPr txBox="1">
            <a:spLocks noGrp="1"/>
          </p:cNvSpPr>
          <p:nvPr/>
        </p:nvSpPr>
        <p:spPr bwMode="auto">
          <a:xfrm>
            <a:off x="3790950" y="9374188"/>
            <a:ext cx="29003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B104F83A-C4AC-4402-BDC9-E2CADB0DAD45}" type="slidenum">
              <a:rPr lang="ru-RU" sz="1200"/>
              <a:pPr algn="r"/>
              <a:t>4</a:t>
            </a:fld>
            <a:endParaRPr 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25299-1671-466E-9E00-06A226BE1194}" type="slidenum">
              <a:rPr lang="ru-RU"/>
              <a:pPr/>
              <a:t>5</a:t>
            </a:fld>
            <a:endParaRPr lang="ru-RU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D702C3-06C9-48D5-846A-B22888300021}" type="slidenum">
              <a:rPr lang="ru-RU"/>
              <a:pPr/>
              <a:t>6</a:t>
            </a:fld>
            <a:endParaRPr lang="ru-RU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63CADA-078B-456B-AAD6-91F46E4C5736}" type="slidenum">
              <a:rPr lang="ru-RU"/>
              <a:pPr/>
              <a:t>7</a:t>
            </a:fld>
            <a:endParaRPr lang="ru-RU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AB7DC2-46B6-4BD8-8F96-FA93BEA60B30}" type="slidenum">
              <a:rPr lang="ru-RU"/>
              <a:pPr/>
              <a:t>8</a:t>
            </a:fld>
            <a:endParaRPr lang="ru-RU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E57063-AC02-4EF2-9219-7C1D4C1E7870}" type="slidenum">
              <a:rPr lang="ru-RU"/>
              <a:pPr/>
              <a:t>9</a:t>
            </a:fld>
            <a:endParaRPr lang="ru-RU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DA0BE3-A369-406F-9409-86DBF9FC452C}" type="slidenum">
              <a:rPr lang="ru-RU"/>
              <a:pPr/>
              <a:t>10</a:t>
            </a:fld>
            <a:endParaRPr lang="ru-RU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790950" y="9372600"/>
            <a:ext cx="29003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26" tIns="45313" rIns="90626" bIns="45313" anchor="b"/>
          <a:lstStyle/>
          <a:p>
            <a:pPr algn="r"/>
            <a:fld id="{73C5B8B6-5B9B-4571-86A4-A749828F0D6A}" type="slidenum">
              <a:rPr lang="ru-RU" sz="1200"/>
              <a:pPr algn="r"/>
              <a:t>10</a:t>
            </a:fld>
            <a:endParaRPr lang="ru-RU" sz="120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63" y="4686300"/>
            <a:ext cx="4905375" cy="44418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DB632-521A-4ED0-8508-57A38231A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C8487-492C-4A34-AB42-CBEE0EBDD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18A4D-1537-4D76-8952-5328F56F6C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D8325-2688-4B60-B23B-D32E921A82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767D7-2C2C-4E2C-9E96-2857D3D06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6BD73-3AF7-44B7-B6A4-11D7419C3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43AC0-BC5B-4876-B3E5-2DE18F049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0D62D-1F59-41E9-B577-3C8925FE1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AC416-43EE-4697-8306-E3F7BF5D39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52DB0-BE07-4ED0-B028-E5AA3E523B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AE1CC-D556-4C59-80E2-905D54298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C00EA-861C-4FFD-A8D0-982F62D6F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40A8A61-3CCF-499B-BEEF-3958E57FE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.gov.ru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standart.edu.ru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19F107-5DC1-4800-A3E7-016D0284BDED}" type="slidenum">
              <a:rPr lang="ru-RU"/>
              <a:pPr/>
              <a:t>1</a:t>
            </a:fld>
            <a:endParaRPr lang="ru-RU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95288" y="2781300"/>
            <a:ext cx="824547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chemeClr val="accent2"/>
                </a:solidFill>
              </a:rPr>
              <a:t/>
            </a:r>
            <a:br>
              <a:rPr lang="ru-RU" sz="3200" b="1">
                <a:solidFill>
                  <a:schemeClr val="accent2"/>
                </a:solidFill>
              </a:rPr>
            </a:br>
            <a:r>
              <a:rPr lang="ru-RU" sz="3200" b="1">
                <a:solidFill>
                  <a:schemeClr val="accent2"/>
                </a:solidFill>
              </a:rPr>
              <a:t>Федеральный государственный образовательный </a:t>
            </a:r>
            <a:r>
              <a:rPr lang="ru-RU" sz="3200" b="1">
                <a:solidFill>
                  <a:srgbClr val="CC0000"/>
                </a:solidFill>
              </a:rPr>
              <a:t>стандарт</a:t>
            </a:r>
            <a:r>
              <a:rPr lang="ru-RU" sz="3200" b="1">
                <a:solidFill>
                  <a:schemeClr val="accent2"/>
                </a:solidFill>
              </a:rPr>
              <a:t> общего образования: </a:t>
            </a:r>
            <a:br>
              <a:rPr lang="ru-RU" sz="3200" b="1">
                <a:solidFill>
                  <a:schemeClr val="accent2"/>
                </a:solidFill>
              </a:rPr>
            </a:br>
            <a:r>
              <a:rPr lang="ru-RU" sz="3200" b="1">
                <a:solidFill>
                  <a:schemeClr val="accent2"/>
                </a:solidFill>
              </a:rPr>
              <a:t>актуальные </a:t>
            </a:r>
            <a:r>
              <a:rPr lang="ru-RU" sz="3200" b="1">
                <a:solidFill>
                  <a:srgbClr val="CC0000"/>
                </a:solidFill>
              </a:rPr>
              <a:t>вопросы введения</a:t>
            </a:r>
            <a:r>
              <a:rPr lang="ru-RU" sz="2800" b="1">
                <a:solidFill>
                  <a:schemeClr val="accent2"/>
                </a:solidFill>
              </a:rPr>
              <a:t/>
            </a:r>
            <a:br>
              <a:rPr lang="ru-RU" sz="2800" b="1">
                <a:solidFill>
                  <a:schemeClr val="accent2"/>
                </a:solidFill>
              </a:rPr>
            </a:br>
            <a:r>
              <a:rPr lang="ru-RU" sz="2800" b="1">
                <a:solidFill>
                  <a:schemeClr val="accent2"/>
                </a:solidFill>
              </a:rPr>
              <a:t/>
            </a:r>
            <a:br>
              <a:rPr lang="ru-RU" sz="2800" b="1">
                <a:solidFill>
                  <a:schemeClr val="accent2"/>
                </a:solidFill>
              </a:rPr>
            </a:br>
            <a:r>
              <a:rPr lang="ru-RU" sz="3200" b="1">
                <a:solidFill>
                  <a:schemeClr val="accent2"/>
                </a:solidFill>
              </a:rPr>
              <a:t/>
            </a:r>
            <a:br>
              <a:rPr lang="ru-RU" sz="3200" b="1">
                <a:solidFill>
                  <a:schemeClr val="accent2"/>
                </a:solidFill>
              </a:rPr>
            </a:br>
            <a:r>
              <a:rPr lang="ru-RU" sz="2400" b="1">
                <a:solidFill>
                  <a:schemeClr val="accent2"/>
                </a:solidFill>
              </a:rPr>
              <a:t>Июль 2010</a:t>
            </a:r>
            <a:r>
              <a:rPr lang="ru-RU" sz="28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</a:rPr>
              <a:t>г.</a:t>
            </a:r>
            <a:r>
              <a:rPr lang="ru-RU" sz="2800" b="1">
                <a:solidFill>
                  <a:schemeClr val="accent2"/>
                </a:solidFill>
              </a:rPr>
              <a:t/>
            </a:r>
            <a:br>
              <a:rPr lang="ru-RU" sz="2800" b="1">
                <a:solidFill>
                  <a:schemeClr val="accent2"/>
                </a:solidFill>
              </a:rPr>
            </a:br>
            <a:endParaRPr lang="ru-RU" sz="2800" b="1">
              <a:solidFill>
                <a:schemeClr val="accent2"/>
              </a:solidFill>
            </a:endParaRPr>
          </a:p>
        </p:txBody>
      </p:sp>
      <p:pic>
        <p:nvPicPr>
          <p:cNvPr id="3076" name="Picture 3" descr="OurNewScho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95738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45C8FD-7FF0-4C50-94D1-1A890AF2C6B1}" type="slidenum">
              <a:rPr lang="ru-RU"/>
              <a:pPr/>
              <a:t>10</a:t>
            </a:fld>
            <a:endParaRPr lang="ru-RU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Порядок утверждения стандартов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0" y="1052513"/>
            <a:ext cx="9144000" cy="651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rgbClr val="CC3300"/>
                </a:solidFill>
              </a:rPr>
              <a:t>Утвержден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cs typeface="Arial" charset="0"/>
              </a:rPr>
              <a:t>Постановлением  Правительства от 24 февраля 2009 г. N 142 «О правилах разработки и утверждения федеральных государственных образовательных стандартов» </a:t>
            </a:r>
          </a:p>
          <a:p>
            <a:r>
              <a:rPr lang="ru-RU">
                <a:cs typeface="Arial" charset="0"/>
              </a:rPr>
              <a:t> </a:t>
            </a:r>
            <a:endParaRPr lang="ru-RU" sz="2400" b="1">
              <a:solidFill>
                <a:schemeClr val="accent2"/>
              </a:solidFill>
              <a:cs typeface="Arial" charset="0"/>
            </a:endParaRPr>
          </a:p>
          <a:p>
            <a:r>
              <a:rPr lang="ru-RU" sz="2000" b="1">
                <a:solidFill>
                  <a:schemeClr val="accent2"/>
                </a:solidFill>
                <a:cs typeface="Arial" charset="0"/>
              </a:rPr>
              <a:t> </a:t>
            </a:r>
            <a:r>
              <a:rPr lang="ru-RU" sz="2400" b="1">
                <a:solidFill>
                  <a:schemeClr val="accent2"/>
                </a:solidFill>
                <a:cs typeface="Arial" charset="0"/>
              </a:rPr>
              <a:t>- </a:t>
            </a:r>
            <a:r>
              <a:rPr lang="ru-RU" sz="2000" b="1">
                <a:solidFill>
                  <a:schemeClr val="accent2"/>
                </a:solidFill>
                <a:cs typeface="Arial" charset="0"/>
              </a:rPr>
              <a:t>проект ФГОС </a:t>
            </a:r>
            <a:r>
              <a:rPr lang="ru-RU" sz="2000" b="1">
                <a:solidFill>
                  <a:srgbClr val="CC0000"/>
                </a:solidFill>
                <a:cs typeface="Arial" charset="0"/>
              </a:rPr>
              <a:t>вносится в Совет</a:t>
            </a:r>
            <a:r>
              <a:rPr lang="ru-RU" sz="2000" b="1">
                <a:solidFill>
                  <a:schemeClr val="accent2"/>
                </a:solidFill>
                <a:cs typeface="Arial" charset="0"/>
              </a:rPr>
              <a:t> при Министерстве (в том числе в инициативном порядке);</a:t>
            </a:r>
          </a:p>
          <a:p>
            <a:endParaRPr lang="ru-RU" sz="2000" b="1">
              <a:solidFill>
                <a:schemeClr val="accent2"/>
              </a:solidFill>
              <a:cs typeface="Arial" charset="0"/>
            </a:endParaRPr>
          </a:p>
          <a:p>
            <a:r>
              <a:rPr lang="ru-RU" sz="2000" b="1">
                <a:solidFill>
                  <a:schemeClr val="accent2"/>
                </a:solidFill>
                <a:cs typeface="Arial" charset="0"/>
              </a:rPr>
              <a:t> - </a:t>
            </a:r>
            <a:r>
              <a:rPr lang="ru-RU" sz="2000" b="1">
                <a:solidFill>
                  <a:srgbClr val="CC0000"/>
                </a:solidFill>
                <a:cs typeface="Arial" charset="0"/>
              </a:rPr>
              <a:t>публикуется на сайте</a:t>
            </a:r>
            <a:r>
              <a:rPr lang="ru-RU" sz="2000" b="1">
                <a:solidFill>
                  <a:schemeClr val="accent2"/>
                </a:solidFill>
                <a:cs typeface="Arial" charset="0"/>
              </a:rPr>
              <a:t> и рассылается в экспертные организации для экспертизы;</a:t>
            </a:r>
          </a:p>
          <a:p>
            <a:endParaRPr lang="ru-RU" sz="2000" b="1">
              <a:solidFill>
                <a:schemeClr val="accent2"/>
              </a:solidFill>
              <a:cs typeface="Arial" charset="0"/>
            </a:endParaRPr>
          </a:p>
          <a:p>
            <a:pPr>
              <a:buFontTx/>
              <a:buChar char="-"/>
            </a:pPr>
            <a:r>
              <a:rPr lang="ru-RU" sz="2000" b="1">
                <a:solidFill>
                  <a:schemeClr val="accent2"/>
                </a:solidFill>
                <a:cs typeface="Arial" charset="0"/>
              </a:rPr>
              <a:t> все экспертные </a:t>
            </a:r>
            <a:r>
              <a:rPr lang="ru-RU" sz="2000" b="1">
                <a:solidFill>
                  <a:srgbClr val="CC0000"/>
                </a:solidFill>
                <a:cs typeface="Arial" charset="0"/>
              </a:rPr>
              <a:t>заключения рассматриваются</a:t>
            </a:r>
            <a:r>
              <a:rPr lang="ru-RU" sz="2000" b="1">
                <a:solidFill>
                  <a:schemeClr val="accent2"/>
                </a:solidFill>
                <a:cs typeface="Arial" charset="0"/>
              </a:rPr>
              <a:t> на Совете;</a:t>
            </a:r>
          </a:p>
          <a:p>
            <a:pPr>
              <a:buFontTx/>
              <a:buChar char="-"/>
            </a:pPr>
            <a:endParaRPr lang="ru-RU" sz="2000" b="1">
              <a:solidFill>
                <a:schemeClr val="accent2"/>
              </a:solidFill>
              <a:cs typeface="Arial" charset="0"/>
            </a:endParaRPr>
          </a:p>
          <a:p>
            <a:pPr>
              <a:buFontTx/>
              <a:buChar char="-"/>
            </a:pPr>
            <a:r>
              <a:rPr lang="ru-RU" sz="2000" b="1">
                <a:solidFill>
                  <a:schemeClr val="accent2"/>
                </a:solidFill>
              </a:rPr>
              <a:t> </a:t>
            </a:r>
            <a:r>
              <a:rPr lang="ru-RU" sz="2000" b="1">
                <a:solidFill>
                  <a:srgbClr val="CC0000"/>
                </a:solidFill>
              </a:rPr>
              <a:t>принимается решение</a:t>
            </a:r>
            <a:r>
              <a:rPr lang="ru-RU" sz="2000" b="1">
                <a:solidFill>
                  <a:schemeClr val="accent2"/>
                </a:solidFill>
              </a:rPr>
              <a:t> об отклонении, направлении на доработку или принятии ФГОС;</a:t>
            </a:r>
          </a:p>
          <a:p>
            <a:pPr>
              <a:buFontTx/>
              <a:buChar char="-"/>
            </a:pPr>
            <a:endParaRPr lang="ru-RU" sz="20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2000" b="1">
                <a:solidFill>
                  <a:schemeClr val="accent2"/>
                </a:solidFill>
              </a:rPr>
              <a:t> ФГОС </a:t>
            </a:r>
            <a:r>
              <a:rPr lang="ru-RU" sz="2000" b="1">
                <a:solidFill>
                  <a:srgbClr val="CC0000"/>
                </a:solidFill>
              </a:rPr>
              <a:t>утверждается приказом</a:t>
            </a:r>
            <a:r>
              <a:rPr lang="ru-RU" sz="2000" b="1">
                <a:solidFill>
                  <a:schemeClr val="accent2"/>
                </a:solidFill>
              </a:rPr>
              <a:t> Министерства (каждый отдельно), регистрируется в Минюсте</a:t>
            </a:r>
          </a:p>
          <a:p>
            <a:pPr>
              <a:buFontTx/>
              <a:buChar char="-"/>
            </a:pPr>
            <a:endParaRPr lang="ru-RU" sz="2000" b="1">
              <a:solidFill>
                <a:schemeClr val="accent2"/>
              </a:solidFill>
            </a:endParaRPr>
          </a:p>
          <a:p>
            <a:endParaRPr lang="ru-RU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4A7E59-AD22-4459-9499-DD3A05A55E97}" type="slidenum">
              <a:rPr lang="ru-RU"/>
              <a:pPr/>
              <a:t>11</a:t>
            </a:fld>
            <a:endParaRPr lang="ru-RU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Состояние разработки и утверждения стандартов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0" y="1268413"/>
            <a:ext cx="91440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</a:rPr>
              <a:t>1.</a:t>
            </a:r>
            <a:r>
              <a:rPr lang="ru-RU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</a:rPr>
              <a:t>ФГОС </a:t>
            </a:r>
            <a:r>
              <a:rPr lang="ru-RU" sz="2400" b="1">
                <a:solidFill>
                  <a:srgbClr val="CC0000"/>
                </a:solidFill>
              </a:rPr>
              <a:t>начального общего образования</a:t>
            </a:r>
            <a:r>
              <a:rPr lang="ru-RU" sz="2400" b="1">
                <a:solidFill>
                  <a:schemeClr val="accent2"/>
                </a:solidFill>
              </a:rPr>
              <a:t> утвержден приказом от 6 октября 2009 года №373 (зарегистрирован Минюстом России 22 декабря 2009 года №15785)</a:t>
            </a:r>
          </a:p>
          <a:p>
            <a:endParaRPr lang="ru-RU" sz="2400" b="1">
              <a:solidFill>
                <a:schemeClr val="accent2"/>
              </a:solidFill>
            </a:endParaRPr>
          </a:p>
          <a:p>
            <a:r>
              <a:rPr lang="ru-RU" sz="2400" b="1">
                <a:solidFill>
                  <a:schemeClr val="accent2"/>
                </a:solidFill>
              </a:rPr>
              <a:t>2. ФГОС </a:t>
            </a:r>
            <a:r>
              <a:rPr lang="ru-RU" sz="2400" b="1">
                <a:solidFill>
                  <a:srgbClr val="CC0000"/>
                </a:solidFill>
              </a:rPr>
              <a:t>основного общего образования</a:t>
            </a:r>
            <a:r>
              <a:rPr lang="ru-RU" sz="2400" b="1">
                <a:solidFill>
                  <a:schemeClr val="accent2"/>
                </a:solidFill>
              </a:rPr>
              <a:t> – в стадии </a:t>
            </a:r>
          </a:p>
          <a:p>
            <a:r>
              <a:rPr lang="ru-RU" sz="2400" b="1">
                <a:solidFill>
                  <a:srgbClr val="CC0000"/>
                </a:solidFill>
              </a:rPr>
              <a:t>доработки</a:t>
            </a:r>
            <a:r>
              <a:rPr lang="ru-RU" sz="2400" b="1">
                <a:solidFill>
                  <a:schemeClr val="accent2"/>
                </a:solidFill>
              </a:rPr>
              <a:t> (после внесения проекта в Совет при Министерстве в мае 2010 года);</a:t>
            </a:r>
          </a:p>
          <a:p>
            <a:endParaRPr lang="ru-RU" sz="2400" b="1">
              <a:solidFill>
                <a:schemeClr val="accent2"/>
              </a:solidFill>
            </a:endParaRPr>
          </a:p>
          <a:p>
            <a:r>
              <a:rPr lang="ru-RU" sz="2400" b="1">
                <a:solidFill>
                  <a:schemeClr val="accent2"/>
                </a:solidFill>
              </a:rPr>
              <a:t>3. ФГОС </a:t>
            </a:r>
            <a:r>
              <a:rPr lang="ru-RU" sz="2400" b="1">
                <a:solidFill>
                  <a:srgbClr val="CC0000"/>
                </a:solidFill>
              </a:rPr>
              <a:t>среднего (полного)</a:t>
            </a:r>
            <a:r>
              <a:rPr lang="ru-RU" sz="2400" b="1">
                <a:solidFill>
                  <a:schemeClr val="accent2"/>
                </a:solidFill>
              </a:rPr>
              <a:t> общего образования – в стадии </a:t>
            </a:r>
            <a:r>
              <a:rPr lang="ru-RU" sz="2400" b="1">
                <a:solidFill>
                  <a:srgbClr val="CC0000"/>
                </a:solidFill>
              </a:rPr>
              <a:t>разработки</a:t>
            </a:r>
            <a:r>
              <a:rPr lang="ru-RU" sz="2400" b="1">
                <a:solidFill>
                  <a:schemeClr val="accent2"/>
                </a:solidFill>
              </a:rPr>
              <a:t> (ориентировочный срок внесения проектов в Совет при Министерстве – октябрь 2010 года)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926EE1-C9D9-4ECC-9001-06CCDEEFA424}" type="slidenum">
              <a:rPr lang="ru-RU"/>
              <a:pPr/>
              <a:t>12</a:t>
            </a:fld>
            <a:endParaRPr lang="ru-RU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0" y="1982788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0" y="26654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339725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0" y="416560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492760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0" y="56880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0" y="1628775"/>
            <a:ext cx="1258888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2010-11 уч.год</a:t>
            </a: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0" y="1916113"/>
            <a:ext cx="1403350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2011-12 уч.год</a:t>
            </a: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611188" y="806450"/>
            <a:ext cx="25717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990000"/>
                </a:solidFill>
              </a:rPr>
              <a:t>-  обязательное введение ФГОС</a:t>
            </a:r>
          </a:p>
        </p:txBody>
      </p:sp>
      <p:sp>
        <p:nvSpPr>
          <p:cNvPr id="14348" name="Text Box 11"/>
          <p:cNvSpPr txBox="1">
            <a:spLocks noChangeArrowheads="1"/>
          </p:cNvSpPr>
          <p:nvPr/>
        </p:nvSpPr>
        <p:spPr bwMode="auto">
          <a:xfrm>
            <a:off x="3635375" y="765175"/>
            <a:ext cx="19034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</a:rPr>
              <a:t>-  введение ФГОС по мере готовности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1403350" y="2060575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8459788" y="1700213"/>
            <a:ext cx="257175" cy="4275137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</a:t>
            </a:r>
          </a:p>
          <a:p>
            <a:pPr>
              <a:spcBef>
                <a:spcPct val="50000"/>
              </a:spcBef>
              <a:defRPr/>
            </a:pPr>
            <a:endParaRPr lang="ru-RU" sz="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  <a:defRPr/>
            </a:pPr>
            <a:endParaRPr lang="ru-RU" sz="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Ь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1331913" y="1628775"/>
            <a:ext cx="358775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0" y="0"/>
            <a:ext cx="9144000" cy="736600"/>
          </a:xfrm>
          <a:prstGeom prst="rect">
            <a:avLst/>
          </a:prstGeom>
          <a:solidFill>
            <a:srgbClr val="0033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Введение федерального государственного 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стандарта общего образования</a:t>
            </a:r>
            <a:endParaRPr lang="ru-RU" sz="3200" b="1">
              <a:solidFill>
                <a:schemeClr val="bg1"/>
              </a:solidFill>
            </a:endParaRP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0" y="2349500"/>
            <a:ext cx="1252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</a:rPr>
              <a:t>2012-13 уч.год</a:t>
            </a:r>
          </a:p>
        </p:txBody>
      </p:sp>
      <p:sp>
        <p:nvSpPr>
          <p:cNvPr id="14354" name="Text Box 17"/>
          <p:cNvSpPr txBox="1">
            <a:spLocks noChangeArrowheads="1"/>
          </p:cNvSpPr>
          <p:nvPr/>
        </p:nvSpPr>
        <p:spPr bwMode="auto">
          <a:xfrm>
            <a:off x="0" y="2708275"/>
            <a:ext cx="14033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2013-14 уч.год</a:t>
            </a: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0" y="3068638"/>
            <a:ext cx="12525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</a:rPr>
              <a:t>2014-15 уч.год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0" y="3860800"/>
            <a:ext cx="1252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</a:rPr>
              <a:t>2016-17 уч.год</a:t>
            </a:r>
          </a:p>
        </p:txBody>
      </p:sp>
      <p:sp>
        <p:nvSpPr>
          <p:cNvPr id="14357" name="Rectangle 20"/>
          <p:cNvSpPr>
            <a:spLocks noChangeArrowheads="1"/>
          </p:cNvSpPr>
          <p:nvPr/>
        </p:nvSpPr>
        <p:spPr bwMode="auto">
          <a:xfrm>
            <a:off x="0" y="4581525"/>
            <a:ext cx="12525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</a:rPr>
              <a:t>2018-19 уч.год</a:t>
            </a:r>
          </a:p>
        </p:txBody>
      </p:sp>
      <p:sp>
        <p:nvSpPr>
          <p:cNvPr id="14358" name="Rectangle 21"/>
          <p:cNvSpPr>
            <a:spLocks noChangeArrowheads="1"/>
          </p:cNvSpPr>
          <p:nvPr/>
        </p:nvSpPr>
        <p:spPr bwMode="auto">
          <a:xfrm>
            <a:off x="0" y="5373688"/>
            <a:ext cx="12525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solidFill>
                  <a:schemeClr val="accent2"/>
                </a:solidFill>
              </a:rPr>
              <a:t>2020-21 уч.год</a:t>
            </a:r>
          </a:p>
        </p:txBody>
      </p:sp>
      <p:sp>
        <p:nvSpPr>
          <p:cNvPr id="14359" name="Text Box 22"/>
          <p:cNvSpPr txBox="1">
            <a:spLocks noChangeArrowheads="1"/>
          </p:cNvSpPr>
          <p:nvPr/>
        </p:nvSpPr>
        <p:spPr bwMode="auto">
          <a:xfrm>
            <a:off x="0" y="4221163"/>
            <a:ext cx="1403350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2017-18 уч.год</a:t>
            </a:r>
          </a:p>
        </p:txBody>
      </p:sp>
      <p:sp>
        <p:nvSpPr>
          <p:cNvPr id="14360" name="Text Box 23"/>
          <p:cNvSpPr txBox="1">
            <a:spLocks noChangeArrowheads="1"/>
          </p:cNvSpPr>
          <p:nvPr/>
        </p:nvSpPr>
        <p:spPr bwMode="auto">
          <a:xfrm>
            <a:off x="0" y="4941888"/>
            <a:ext cx="1403350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2019-20 уч.год</a:t>
            </a:r>
          </a:p>
        </p:txBody>
      </p:sp>
      <p:sp>
        <p:nvSpPr>
          <p:cNvPr id="14361" name="Text Box 24"/>
          <p:cNvSpPr txBox="1">
            <a:spLocks noChangeArrowheads="1"/>
          </p:cNvSpPr>
          <p:nvPr/>
        </p:nvSpPr>
        <p:spPr bwMode="auto">
          <a:xfrm>
            <a:off x="0" y="5734050"/>
            <a:ext cx="14033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2021-22 уч.год</a:t>
            </a:r>
          </a:p>
        </p:txBody>
      </p:sp>
      <p:sp>
        <p:nvSpPr>
          <p:cNvPr id="14362" name="Text Box 25"/>
          <p:cNvSpPr txBox="1">
            <a:spLocks noChangeArrowheads="1"/>
          </p:cNvSpPr>
          <p:nvPr/>
        </p:nvSpPr>
        <p:spPr bwMode="auto">
          <a:xfrm>
            <a:off x="0" y="3429000"/>
            <a:ext cx="14033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2015-16 уч.год</a:t>
            </a:r>
          </a:p>
        </p:txBody>
      </p:sp>
      <p:sp>
        <p:nvSpPr>
          <p:cNvPr id="86042" name="Text Box 26"/>
          <p:cNvSpPr txBox="1">
            <a:spLocks noChangeArrowheads="1"/>
          </p:cNvSpPr>
          <p:nvPr/>
        </p:nvSpPr>
        <p:spPr bwMode="auto">
          <a:xfrm>
            <a:off x="1331913" y="35004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43" name="Text Box 27"/>
          <p:cNvSpPr txBox="1">
            <a:spLocks noChangeArrowheads="1"/>
          </p:cNvSpPr>
          <p:nvPr/>
        </p:nvSpPr>
        <p:spPr bwMode="auto">
          <a:xfrm>
            <a:off x="1331913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44" name="Text Box 28"/>
          <p:cNvSpPr txBox="1">
            <a:spLocks noChangeArrowheads="1"/>
          </p:cNvSpPr>
          <p:nvPr/>
        </p:nvSpPr>
        <p:spPr bwMode="auto">
          <a:xfrm>
            <a:off x="1331913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45" name="Text Box 29"/>
          <p:cNvSpPr txBox="1">
            <a:spLocks noChangeArrowheads="1"/>
          </p:cNvSpPr>
          <p:nvPr/>
        </p:nvSpPr>
        <p:spPr bwMode="auto">
          <a:xfrm>
            <a:off x="1403350" y="4581525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46" name="Text Box 30"/>
          <p:cNvSpPr txBox="1">
            <a:spLocks noChangeArrowheads="1"/>
          </p:cNvSpPr>
          <p:nvPr/>
        </p:nvSpPr>
        <p:spPr bwMode="auto">
          <a:xfrm>
            <a:off x="1403350" y="49418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47" name="Text Box 31"/>
          <p:cNvSpPr txBox="1">
            <a:spLocks noChangeArrowheads="1"/>
          </p:cNvSpPr>
          <p:nvPr/>
        </p:nvSpPr>
        <p:spPr bwMode="auto">
          <a:xfrm>
            <a:off x="1403350" y="53736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48" name="Text Box 32"/>
          <p:cNvSpPr txBox="1">
            <a:spLocks noChangeArrowheads="1"/>
          </p:cNvSpPr>
          <p:nvPr/>
        </p:nvSpPr>
        <p:spPr bwMode="auto">
          <a:xfrm>
            <a:off x="140335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1331913" y="31416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50" name="Text Box 34"/>
          <p:cNvSpPr txBox="1">
            <a:spLocks noChangeArrowheads="1"/>
          </p:cNvSpPr>
          <p:nvPr/>
        </p:nvSpPr>
        <p:spPr bwMode="auto">
          <a:xfrm>
            <a:off x="1331913" y="24209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51" name="Text Box 35"/>
          <p:cNvSpPr txBox="1">
            <a:spLocks noChangeArrowheads="1"/>
          </p:cNvSpPr>
          <p:nvPr/>
        </p:nvSpPr>
        <p:spPr bwMode="auto">
          <a:xfrm>
            <a:off x="1331913" y="27813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1835150" y="2060575"/>
            <a:ext cx="358775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</a:p>
        </p:txBody>
      </p:sp>
      <p:sp>
        <p:nvSpPr>
          <p:cNvPr id="86053" name="Text Box 37"/>
          <p:cNvSpPr txBox="1">
            <a:spLocks noChangeArrowheads="1"/>
          </p:cNvSpPr>
          <p:nvPr/>
        </p:nvSpPr>
        <p:spPr bwMode="auto">
          <a:xfrm>
            <a:off x="1763713" y="24209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54" name="Text Box 38"/>
          <p:cNvSpPr txBox="1">
            <a:spLocks noChangeArrowheads="1"/>
          </p:cNvSpPr>
          <p:nvPr/>
        </p:nvSpPr>
        <p:spPr bwMode="auto">
          <a:xfrm>
            <a:off x="2195513" y="2420938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</a:p>
        </p:txBody>
      </p:sp>
      <p:sp>
        <p:nvSpPr>
          <p:cNvPr id="86055" name="Text Box 39"/>
          <p:cNvSpPr txBox="1">
            <a:spLocks noChangeArrowheads="1"/>
          </p:cNvSpPr>
          <p:nvPr/>
        </p:nvSpPr>
        <p:spPr bwMode="auto">
          <a:xfrm>
            <a:off x="2627313" y="2420938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056" name="Text Box 40"/>
          <p:cNvSpPr txBox="1">
            <a:spLocks noChangeArrowheads="1"/>
          </p:cNvSpPr>
          <p:nvPr/>
        </p:nvSpPr>
        <p:spPr bwMode="auto">
          <a:xfrm>
            <a:off x="1835150" y="278130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57" name="Text Box 41"/>
          <p:cNvSpPr txBox="1">
            <a:spLocks noChangeArrowheads="1"/>
          </p:cNvSpPr>
          <p:nvPr/>
        </p:nvSpPr>
        <p:spPr bwMode="auto">
          <a:xfrm>
            <a:off x="2266950" y="2781300"/>
            <a:ext cx="358775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058" name="Text Box 42"/>
          <p:cNvSpPr txBox="1">
            <a:spLocks noChangeArrowheads="1"/>
          </p:cNvSpPr>
          <p:nvPr/>
        </p:nvSpPr>
        <p:spPr bwMode="auto">
          <a:xfrm>
            <a:off x="2700338" y="2781300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</a:p>
        </p:txBody>
      </p:sp>
      <p:sp>
        <p:nvSpPr>
          <p:cNvPr id="86059" name="Text Box 43"/>
          <p:cNvSpPr txBox="1">
            <a:spLocks noChangeArrowheads="1"/>
          </p:cNvSpPr>
          <p:nvPr/>
        </p:nvSpPr>
        <p:spPr bwMode="auto">
          <a:xfrm>
            <a:off x="179388" y="83661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9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060" name="Text Box 44"/>
          <p:cNvSpPr txBox="1">
            <a:spLocks noChangeArrowheads="1"/>
          </p:cNvSpPr>
          <p:nvPr/>
        </p:nvSpPr>
        <p:spPr bwMode="auto">
          <a:xfrm>
            <a:off x="3059113" y="836613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9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061" name="Text Box 45"/>
          <p:cNvSpPr txBox="1">
            <a:spLocks noChangeArrowheads="1"/>
          </p:cNvSpPr>
          <p:nvPr/>
        </p:nvSpPr>
        <p:spPr bwMode="auto">
          <a:xfrm>
            <a:off x="3132138" y="2781300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062" name="Text Box 46"/>
          <p:cNvSpPr txBox="1">
            <a:spLocks noChangeArrowheads="1"/>
          </p:cNvSpPr>
          <p:nvPr/>
        </p:nvSpPr>
        <p:spPr bwMode="auto">
          <a:xfrm>
            <a:off x="3563938" y="2781300"/>
            <a:ext cx="360362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86063" name="Text Box 47"/>
          <p:cNvSpPr txBox="1">
            <a:spLocks noChangeArrowheads="1"/>
          </p:cNvSpPr>
          <p:nvPr/>
        </p:nvSpPr>
        <p:spPr bwMode="auto">
          <a:xfrm>
            <a:off x="3995738" y="2781300"/>
            <a:ext cx="360362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86064" name="Text Box 48"/>
          <p:cNvSpPr txBox="1">
            <a:spLocks noChangeArrowheads="1"/>
          </p:cNvSpPr>
          <p:nvPr/>
        </p:nvSpPr>
        <p:spPr bwMode="auto">
          <a:xfrm>
            <a:off x="1835150" y="3141663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65" name="Text Box 49"/>
          <p:cNvSpPr txBox="1">
            <a:spLocks noChangeArrowheads="1"/>
          </p:cNvSpPr>
          <p:nvPr/>
        </p:nvSpPr>
        <p:spPr bwMode="auto">
          <a:xfrm>
            <a:off x="2266950" y="3141663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066" name="Text Box 50"/>
          <p:cNvSpPr txBox="1">
            <a:spLocks noChangeArrowheads="1"/>
          </p:cNvSpPr>
          <p:nvPr/>
        </p:nvSpPr>
        <p:spPr bwMode="auto">
          <a:xfrm>
            <a:off x="2700338" y="31416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067" name="Text Box 51"/>
          <p:cNvSpPr txBox="1">
            <a:spLocks noChangeArrowheads="1"/>
          </p:cNvSpPr>
          <p:nvPr/>
        </p:nvSpPr>
        <p:spPr bwMode="auto">
          <a:xfrm>
            <a:off x="3132138" y="3141663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068" name="Text Box 52"/>
          <p:cNvSpPr txBox="1">
            <a:spLocks noChangeArrowheads="1"/>
          </p:cNvSpPr>
          <p:nvPr/>
        </p:nvSpPr>
        <p:spPr bwMode="auto">
          <a:xfrm>
            <a:off x="35639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86069" name="Text Box 53"/>
          <p:cNvSpPr txBox="1">
            <a:spLocks noChangeArrowheads="1"/>
          </p:cNvSpPr>
          <p:nvPr/>
        </p:nvSpPr>
        <p:spPr bwMode="auto">
          <a:xfrm>
            <a:off x="39957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6070" name="Text Box 54"/>
          <p:cNvSpPr txBox="1">
            <a:spLocks noChangeArrowheads="1"/>
          </p:cNvSpPr>
          <p:nvPr/>
        </p:nvSpPr>
        <p:spPr bwMode="auto">
          <a:xfrm>
            <a:off x="4427538" y="3141663"/>
            <a:ext cx="358775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86071" name="Text Box 55"/>
          <p:cNvSpPr txBox="1">
            <a:spLocks noChangeArrowheads="1"/>
          </p:cNvSpPr>
          <p:nvPr/>
        </p:nvSpPr>
        <p:spPr bwMode="auto">
          <a:xfrm>
            <a:off x="4859338" y="31416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86072" name="Text Box 56"/>
          <p:cNvSpPr txBox="1">
            <a:spLocks noChangeArrowheads="1"/>
          </p:cNvSpPr>
          <p:nvPr/>
        </p:nvSpPr>
        <p:spPr bwMode="auto">
          <a:xfrm>
            <a:off x="1835150" y="350043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73" name="Text Box 57"/>
          <p:cNvSpPr txBox="1">
            <a:spLocks noChangeArrowheads="1"/>
          </p:cNvSpPr>
          <p:nvPr/>
        </p:nvSpPr>
        <p:spPr bwMode="auto">
          <a:xfrm>
            <a:off x="2266950" y="350043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074" name="Text Box 58"/>
          <p:cNvSpPr txBox="1">
            <a:spLocks noChangeArrowheads="1"/>
          </p:cNvSpPr>
          <p:nvPr/>
        </p:nvSpPr>
        <p:spPr bwMode="auto">
          <a:xfrm>
            <a:off x="2700338" y="35004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075" name="Text Box 59"/>
          <p:cNvSpPr txBox="1">
            <a:spLocks noChangeArrowheads="1"/>
          </p:cNvSpPr>
          <p:nvPr/>
        </p:nvSpPr>
        <p:spPr bwMode="auto">
          <a:xfrm>
            <a:off x="3132138" y="350043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076" name="Text Box 60"/>
          <p:cNvSpPr txBox="1">
            <a:spLocks noChangeArrowheads="1"/>
          </p:cNvSpPr>
          <p:nvPr/>
        </p:nvSpPr>
        <p:spPr bwMode="auto">
          <a:xfrm>
            <a:off x="35639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</a:p>
        </p:txBody>
      </p:sp>
      <p:sp>
        <p:nvSpPr>
          <p:cNvPr id="86077" name="Text Box 61"/>
          <p:cNvSpPr txBox="1">
            <a:spLocks noChangeArrowheads="1"/>
          </p:cNvSpPr>
          <p:nvPr/>
        </p:nvSpPr>
        <p:spPr bwMode="auto">
          <a:xfrm>
            <a:off x="39957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6078" name="Text Box 62"/>
          <p:cNvSpPr txBox="1">
            <a:spLocks noChangeArrowheads="1"/>
          </p:cNvSpPr>
          <p:nvPr/>
        </p:nvSpPr>
        <p:spPr bwMode="auto">
          <a:xfrm>
            <a:off x="4427538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  <p:sp>
        <p:nvSpPr>
          <p:cNvPr id="86079" name="Text Box 63"/>
          <p:cNvSpPr txBox="1">
            <a:spLocks noChangeArrowheads="1"/>
          </p:cNvSpPr>
          <p:nvPr/>
        </p:nvSpPr>
        <p:spPr bwMode="auto">
          <a:xfrm>
            <a:off x="4859338" y="3500438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86080" name="Text Box 64"/>
          <p:cNvSpPr txBox="1">
            <a:spLocks noChangeArrowheads="1"/>
          </p:cNvSpPr>
          <p:nvPr/>
        </p:nvSpPr>
        <p:spPr bwMode="auto">
          <a:xfrm>
            <a:off x="5292725" y="350043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86081" name="Text Box 65"/>
          <p:cNvSpPr txBox="1">
            <a:spLocks noChangeArrowheads="1"/>
          </p:cNvSpPr>
          <p:nvPr/>
        </p:nvSpPr>
        <p:spPr bwMode="auto">
          <a:xfrm>
            <a:off x="1835150" y="386080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82" name="Text Box 66"/>
          <p:cNvSpPr txBox="1">
            <a:spLocks noChangeArrowheads="1"/>
          </p:cNvSpPr>
          <p:nvPr/>
        </p:nvSpPr>
        <p:spPr bwMode="auto">
          <a:xfrm>
            <a:off x="2266950" y="386080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083" name="Text Box 67"/>
          <p:cNvSpPr txBox="1">
            <a:spLocks noChangeArrowheads="1"/>
          </p:cNvSpPr>
          <p:nvPr/>
        </p:nvSpPr>
        <p:spPr bwMode="auto">
          <a:xfrm>
            <a:off x="2700338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084" name="Text Box 68"/>
          <p:cNvSpPr txBox="1">
            <a:spLocks noChangeArrowheads="1"/>
          </p:cNvSpPr>
          <p:nvPr/>
        </p:nvSpPr>
        <p:spPr bwMode="auto">
          <a:xfrm>
            <a:off x="3132138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085" name="Text Box 69"/>
          <p:cNvSpPr txBox="1">
            <a:spLocks noChangeArrowheads="1"/>
          </p:cNvSpPr>
          <p:nvPr/>
        </p:nvSpPr>
        <p:spPr bwMode="auto">
          <a:xfrm>
            <a:off x="3563938" y="386080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6086" name="Text Box 70"/>
          <p:cNvSpPr txBox="1">
            <a:spLocks noChangeArrowheads="1"/>
          </p:cNvSpPr>
          <p:nvPr/>
        </p:nvSpPr>
        <p:spPr bwMode="auto">
          <a:xfrm>
            <a:off x="39957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6087" name="Text Box 71"/>
          <p:cNvSpPr txBox="1">
            <a:spLocks noChangeArrowheads="1"/>
          </p:cNvSpPr>
          <p:nvPr/>
        </p:nvSpPr>
        <p:spPr bwMode="auto">
          <a:xfrm>
            <a:off x="44275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  <p:sp>
        <p:nvSpPr>
          <p:cNvPr id="86088" name="Text Box 72"/>
          <p:cNvSpPr txBox="1">
            <a:spLocks noChangeArrowheads="1"/>
          </p:cNvSpPr>
          <p:nvPr/>
        </p:nvSpPr>
        <p:spPr bwMode="auto">
          <a:xfrm>
            <a:off x="4859338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</a:p>
        </p:txBody>
      </p:sp>
      <p:sp>
        <p:nvSpPr>
          <p:cNvPr id="86089" name="Text Box 73"/>
          <p:cNvSpPr txBox="1">
            <a:spLocks noChangeArrowheads="1"/>
          </p:cNvSpPr>
          <p:nvPr/>
        </p:nvSpPr>
        <p:spPr bwMode="auto">
          <a:xfrm>
            <a:off x="5364163" y="3860800"/>
            <a:ext cx="361950" cy="238125"/>
          </a:xfrm>
          <a:prstGeom prst="rect">
            <a:avLst/>
          </a:prstGeom>
          <a:solidFill>
            <a:srgbClr val="F8BBBA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86090" name="Text Box 74"/>
          <p:cNvSpPr txBox="1">
            <a:spLocks noChangeArrowheads="1"/>
          </p:cNvSpPr>
          <p:nvPr/>
        </p:nvSpPr>
        <p:spPr bwMode="auto">
          <a:xfrm>
            <a:off x="5795963" y="3860800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86091" name="Text Box 75"/>
          <p:cNvSpPr txBox="1">
            <a:spLocks noChangeArrowheads="1"/>
          </p:cNvSpPr>
          <p:nvPr/>
        </p:nvSpPr>
        <p:spPr bwMode="auto">
          <a:xfrm>
            <a:off x="1835150" y="4221163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92" name="Text Box 76"/>
          <p:cNvSpPr txBox="1">
            <a:spLocks noChangeArrowheads="1"/>
          </p:cNvSpPr>
          <p:nvPr/>
        </p:nvSpPr>
        <p:spPr bwMode="auto">
          <a:xfrm>
            <a:off x="2266950" y="4221163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093" name="Text Box 77"/>
          <p:cNvSpPr txBox="1">
            <a:spLocks noChangeArrowheads="1"/>
          </p:cNvSpPr>
          <p:nvPr/>
        </p:nvSpPr>
        <p:spPr bwMode="auto">
          <a:xfrm>
            <a:off x="27003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094" name="Text Box 78"/>
          <p:cNvSpPr txBox="1">
            <a:spLocks noChangeArrowheads="1"/>
          </p:cNvSpPr>
          <p:nvPr/>
        </p:nvSpPr>
        <p:spPr bwMode="auto">
          <a:xfrm>
            <a:off x="31321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095" name="Text Box 79"/>
          <p:cNvSpPr txBox="1">
            <a:spLocks noChangeArrowheads="1"/>
          </p:cNvSpPr>
          <p:nvPr/>
        </p:nvSpPr>
        <p:spPr bwMode="auto">
          <a:xfrm>
            <a:off x="35639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6096" name="Text Box 80"/>
          <p:cNvSpPr txBox="1">
            <a:spLocks noChangeArrowheads="1"/>
          </p:cNvSpPr>
          <p:nvPr/>
        </p:nvSpPr>
        <p:spPr bwMode="auto">
          <a:xfrm>
            <a:off x="3995738" y="4221163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86097" name="Text Box 81"/>
          <p:cNvSpPr txBox="1">
            <a:spLocks noChangeArrowheads="1"/>
          </p:cNvSpPr>
          <p:nvPr/>
        </p:nvSpPr>
        <p:spPr bwMode="auto">
          <a:xfrm>
            <a:off x="1835150" y="4581525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098" name="Text Box 82"/>
          <p:cNvSpPr txBox="1">
            <a:spLocks noChangeArrowheads="1"/>
          </p:cNvSpPr>
          <p:nvPr/>
        </p:nvSpPr>
        <p:spPr bwMode="auto">
          <a:xfrm>
            <a:off x="2266950" y="4581525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099" name="Text Box 83"/>
          <p:cNvSpPr txBox="1">
            <a:spLocks noChangeArrowheads="1"/>
          </p:cNvSpPr>
          <p:nvPr/>
        </p:nvSpPr>
        <p:spPr bwMode="auto">
          <a:xfrm>
            <a:off x="27003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100" name="Text Box 84"/>
          <p:cNvSpPr txBox="1">
            <a:spLocks noChangeArrowheads="1"/>
          </p:cNvSpPr>
          <p:nvPr/>
        </p:nvSpPr>
        <p:spPr bwMode="auto">
          <a:xfrm>
            <a:off x="31321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101" name="Text Box 85"/>
          <p:cNvSpPr txBox="1">
            <a:spLocks noChangeArrowheads="1"/>
          </p:cNvSpPr>
          <p:nvPr/>
        </p:nvSpPr>
        <p:spPr bwMode="auto">
          <a:xfrm>
            <a:off x="35639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6102" name="Text Box 86"/>
          <p:cNvSpPr txBox="1">
            <a:spLocks noChangeArrowheads="1"/>
          </p:cNvSpPr>
          <p:nvPr/>
        </p:nvSpPr>
        <p:spPr bwMode="auto">
          <a:xfrm>
            <a:off x="39957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86103" name="Text Box 87"/>
          <p:cNvSpPr txBox="1">
            <a:spLocks noChangeArrowheads="1"/>
          </p:cNvSpPr>
          <p:nvPr/>
        </p:nvSpPr>
        <p:spPr bwMode="auto">
          <a:xfrm>
            <a:off x="4427538" y="4581525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86104" name="Text Box 88"/>
          <p:cNvSpPr txBox="1">
            <a:spLocks noChangeArrowheads="1"/>
          </p:cNvSpPr>
          <p:nvPr/>
        </p:nvSpPr>
        <p:spPr bwMode="auto">
          <a:xfrm>
            <a:off x="1835150" y="49418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105" name="Text Box 89"/>
          <p:cNvSpPr txBox="1">
            <a:spLocks noChangeArrowheads="1"/>
          </p:cNvSpPr>
          <p:nvPr/>
        </p:nvSpPr>
        <p:spPr bwMode="auto">
          <a:xfrm>
            <a:off x="2266950" y="49418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106" name="Text Box 90"/>
          <p:cNvSpPr txBox="1">
            <a:spLocks noChangeArrowheads="1"/>
          </p:cNvSpPr>
          <p:nvPr/>
        </p:nvSpPr>
        <p:spPr bwMode="auto">
          <a:xfrm>
            <a:off x="27003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107" name="Text Box 91"/>
          <p:cNvSpPr txBox="1">
            <a:spLocks noChangeArrowheads="1"/>
          </p:cNvSpPr>
          <p:nvPr/>
        </p:nvSpPr>
        <p:spPr bwMode="auto">
          <a:xfrm>
            <a:off x="31321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108" name="Text Box 92"/>
          <p:cNvSpPr txBox="1">
            <a:spLocks noChangeArrowheads="1"/>
          </p:cNvSpPr>
          <p:nvPr/>
        </p:nvSpPr>
        <p:spPr bwMode="auto">
          <a:xfrm>
            <a:off x="35639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6109" name="Text Box 93"/>
          <p:cNvSpPr txBox="1">
            <a:spLocks noChangeArrowheads="1"/>
          </p:cNvSpPr>
          <p:nvPr/>
        </p:nvSpPr>
        <p:spPr bwMode="auto">
          <a:xfrm>
            <a:off x="39957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86110" name="Text Box 94"/>
          <p:cNvSpPr txBox="1">
            <a:spLocks noChangeArrowheads="1"/>
          </p:cNvSpPr>
          <p:nvPr/>
        </p:nvSpPr>
        <p:spPr bwMode="auto">
          <a:xfrm>
            <a:off x="44275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86111" name="Text Box 95"/>
          <p:cNvSpPr txBox="1">
            <a:spLocks noChangeArrowheads="1"/>
          </p:cNvSpPr>
          <p:nvPr/>
        </p:nvSpPr>
        <p:spPr bwMode="auto">
          <a:xfrm>
            <a:off x="4859338" y="49418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86112" name="Text Box 96"/>
          <p:cNvSpPr txBox="1">
            <a:spLocks noChangeArrowheads="1"/>
          </p:cNvSpPr>
          <p:nvPr/>
        </p:nvSpPr>
        <p:spPr bwMode="auto">
          <a:xfrm>
            <a:off x="1835150" y="53736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113" name="Text Box 97"/>
          <p:cNvSpPr txBox="1">
            <a:spLocks noChangeArrowheads="1"/>
          </p:cNvSpPr>
          <p:nvPr/>
        </p:nvSpPr>
        <p:spPr bwMode="auto">
          <a:xfrm>
            <a:off x="2266950" y="5373688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114" name="Text Box 98"/>
          <p:cNvSpPr txBox="1">
            <a:spLocks noChangeArrowheads="1"/>
          </p:cNvSpPr>
          <p:nvPr/>
        </p:nvSpPr>
        <p:spPr bwMode="auto">
          <a:xfrm>
            <a:off x="27003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115" name="Text Box 99"/>
          <p:cNvSpPr txBox="1">
            <a:spLocks noChangeArrowheads="1"/>
          </p:cNvSpPr>
          <p:nvPr/>
        </p:nvSpPr>
        <p:spPr bwMode="auto">
          <a:xfrm>
            <a:off x="31321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116" name="Text Box 100"/>
          <p:cNvSpPr txBox="1">
            <a:spLocks noChangeArrowheads="1"/>
          </p:cNvSpPr>
          <p:nvPr/>
        </p:nvSpPr>
        <p:spPr bwMode="auto">
          <a:xfrm>
            <a:off x="35639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6117" name="Text Box 101"/>
          <p:cNvSpPr txBox="1">
            <a:spLocks noChangeArrowheads="1"/>
          </p:cNvSpPr>
          <p:nvPr/>
        </p:nvSpPr>
        <p:spPr bwMode="auto">
          <a:xfrm>
            <a:off x="39957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86118" name="Text Box 102"/>
          <p:cNvSpPr txBox="1">
            <a:spLocks noChangeArrowheads="1"/>
          </p:cNvSpPr>
          <p:nvPr/>
        </p:nvSpPr>
        <p:spPr bwMode="auto">
          <a:xfrm>
            <a:off x="44275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86119" name="Text Box 103"/>
          <p:cNvSpPr txBox="1">
            <a:spLocks noChangeArrowheads="1"/>
          </p:cNvSpPr>
          <p:nvPr/>
        </p:nvSpPr>
        <p:spPr bwMode="auto">
          <a:xfrm>
            <a:off x="4859338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86120" name="Text Box 104"/>
          <p:cNvSpPr txBox="1">
            <a:spLocks noChangeArrowheads="1"/>
          </p:cNvSpPr>
          <p:nvPr/>
        </p:nvSpPr>
        <p:spPr bwMode="auto">
          <a:xfrm>
            <a:off x="5364163" y="5373688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86121" name="Text Box 105"/>
          <p:cNvSpPr txBox="1">
            <a:spLocks noChangeArrowheads="1"/>
          </p:cNvSpPr>
          <p:nvPr/>
        </p:nvSpPr>
        <p:spPr bwMode="auto">
          <a:xfrm>
            <a:off x="183515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86122" name="Text Box 106"/>
          <p:cNvSpPr txBox="1">
            <a:spLocks noChangeArrowheads="1"/>
          </p:cNvSpPr>
          <p:nvPr/>
        </p:nvSpPr>
        <p:spPr bwMode="auto">
          <a:xfrm>
            <a:off x="226695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86123" name="Text Box 107"/>
          <p:cNvSpPr txBox="1">
            <a:spLocks noChangeArrowheads="1"/>
          </p:cNvSpPr>
          <p:nvPr/>
        </p:nvSpPr>
        <p:spPr bwMode="auto">
          <a:xfrm>
            <a:off x="39957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</p:txBody>
      </p:sp>
      <p:sp>
        <p:nvSpPr>
          <p:cNvPr id="86124" name="Text Box 108"/>
          <p:cNvSpPr txBox="1">
            <a:spLocks noChangeArrowheads="1"/>
          </p:cNvSpPr>
          <p:nvPr/>
        </p:nvSpPr>
        <p:spPr bwMode="auto">
          <a:xfrm>
            <a:off x="35639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</a:p>
        </p:txBody>
      </p:sp>
      <p:sp>
        <p:nvSpPr>
          <p:cNvPr id="86125" name="Text Box 109"/>
          <p:cNvSpPr txBox="1">
            <a:spLocks noChangeArrowheads="1"/>
          </p:cNvSpPr>
          <p:nvPr/>
        </p:nvSpPr>
        <p:spPr bwMode="auto">
          <a:xfrm>
            <a:off x="44275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</a:p>
        </p:txBody>
      </p:sp>
      <p:sp>
        <p:nvSpPr>
          <p:cNvPr id="86126" name="Text Box 110"/>
          <p:cNvSpPr txBox="1">
            <a:spLocks noChangeArrowheads="1"/>
          </p:cNvSpPr>
          <p:nvPr/>
        </p:nvSpPr>
        <p:spPr bwMode="auto">
          <a:xfrm>
            <a:off x="31321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</p:txBody>
      </p:sp>
      <p:sp>
        <p:nvSpPr>
          <p:cNvPr id="86127" name="Text Box 111"/>
          <p:cNvSpPr txBox="1">
            <a:spLocks noChangeArrowheads="1"/>
          </p:cNvSpPr>
          <p:nvPr/>
        </p:nvSpPr>
        <p:spPr bwMode="auto">
          <a:xfrm>
            <a:off x="27003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86128" name="Text Box 112"/>
          <p:cNvSpPr txBox="1">
            <a:spLocks noChangeArrowheads="1"/>
          </p:cNvSpPr>
          <p:nvPr/>
        </p:nvSpPr>
        <p:spPr bwMode="auto">
          <a:xfrm>
            <a:off x="4859338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</a:p>
        </p:txBody>
      </p:sp>
      <p:sp>
        <p:nvSpPr>
          <p:cNvPr id="86129" name="Text Box 113"/>
          <p:cNvSpPr txBox="1">
            <a:spLocks noChangeArrowheads="1"/>
          </p:cNvSpPr>
          <p:nvPr/>
        </p:nvSpPr>
        <p:spPr bwMode="auto">
          <a:xfrm>
            <a:off x="5867400" y="5734050"/>
            <a:ext cx="360363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</a:t>
            </a:r>
          </a:p>
        </p:txBody>
      </p:sp>
      <p:sp>
        <p:nvSpPr>
          <p:cNvPr id="86130" name="Text Box 114"/>
          <p:cNvSpPr txBox="1">
            <a:spLocks noChangeArrowheads="1"/>
          </p:cNvSpPr>
          <p:nvPr/>
        </p:nvSpPr>
        <p:spPr bwMode="auto">
          <a:xfrm>
            <a:off x="5364163" y="5734050"/>
            <a:ext cx="360362" cy="2381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86131" name="Text Box 115"/>
          <p:cNvSpPr txBox="1">
            <a:spLocks noChangeArrowheads="1"/>
          </p:cNvSpPr>
          <p:nvPr/>
        </p:nvSpPr>
        <p:spPr bwMode="auto">
          <a:xfrm>
            <a:off x="4427538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</a:p>
        </p:txBody>
      </p:sp>
      <p:sp>
        <p:nvSpPr>
          <p:cNvPr id="86132" name="Text Box 116"/>
          <p:cNvSpPr txBox="1">
            <a:spLocks noChangeArrowheads="1"/>
          </p:cNvSpPr>
          <p:nvPr/>
        </p:nvSpPr>
        <p:spPr bwMode="auto">
          <a:xfrm>
            <a:off x="49323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</a:p>
        </p:txBody>
      </p:sp>
      <p:sp>
        <p:nvSpPr>
          <p:cNvPr id="86133" name="Text Box 117"/>
          <p:cNvSpPr txBox="1">
            <a:spLocks noChangeArrowheads="1"/>
          </p:cNvSpPr>
          <p:nvPr/>
        </p:nvSpPr>
        <p:spPr bwMode="auto">
          <a:xfrm>
            <a:off x="57959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86134" name="Text Box 118"/>
          <p:cNvSpPr txBox="1">
            <a:spLocks noChangeArrowheads="1"/>
          </p:cNvSpPr>
          <p:nvPr/>
        </p:nvSpPr>
        <p:spPr bwMode="auto">
          <a:xfrm>
            <a:off x="5364163" y="4221163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</a:p>
        </p:txBody>
      </p:sp>
      <p:sp>
        <p:nvSpPr>
          <p:cNvPr id="86135" name="Text Box 119"/>
          <p:cNvSpPr txBox="1">
            <a:spLocks noChangeArrowheads="1"/>
          </p:cNvSpPr>
          <p:nvPr/>
        </p:nvSpPr>
        <p:spPr bwMode="auto">
          <a:xfrm>
            <a:off x="5795963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86136" name="Text Box 120"/>
          <p:cNvSpPr txBox="1">
            <a:spLocks noChangeArrowheads="1"/>
          </p:cNvSpPr>
          <p:nvPr/>
        </p:nvSpPr>
        <p:spPr bwMode="auto">
          <a:xfrm>
            <a:off x="5364163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</a:p>
        </p:txBody>
      </p:sp>
      <p:sp>
        <p:nvSpPr>
          <p:cNvPr id="86137" name="Text Box 121"/>
          <p:cNvSpPr txBox="1">
            <a:spLocks noChangeArrowheads="1"/>
          </p:cNvSpPr>
          <p:nvPr/>
        </p:nvSpPr>
        <p:spPr bwMode="auto">
          <a:xfrm>
            <a:off x="4859338" y="4581525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</a:p>
        </p:txBody>
      </p:sp>
      <p:sp>
        <p:nvSpPr>
          <p:cNvPr id="86138" name="Text Box 122"/>
          <p:cNvSpPr txBox="1">
            <a:spLocks noChangeArrowheads="1"/>
          </p:cNvSpPr>
          <p:nvPr/>
        </p:nvSpPr>
        <p:spPr bwMode="auto">
          <a:xfrm>
            <a:off x="5795963" y="49418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86139" name="Text Box 123"/>
          <p:cNvSpPr txBox="1">
            <a:spLocks noChangeArrowheads="1"/>
          </p:cNvSpPr>
          <p:nvPr/>
        </p:nvSpPr>
        <p:spPr bwMode="auto">
          <a:xfrm>
            <a:off x="5364163" y="49418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</a:p>
        </p:txBody>
      </p:sp>
      <p:sp>
        <p:nvSpPr>
          <p:cNvPr id="86140" name="Text Box 124"/>
          <p:cNvSpPr txBox="1">
            <a:spLocks noChangeArrowheads="1"/>
          </p:cNvSpPr>
          <p:nvPr/>
        </p:nvSpPr>
        <p:spPr bwMode="auto">
          <a:xfrm>
            <a:off x="5867400" y="5373688"/>
            <a:ext cx="361950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9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11</a:t>
            </a:r>
          </a:p>
        </p:txBody>
      </p:sp>
      <p:sp>
        <p:nvSpPr>
          <p:cNvPr id="86141" name="Text Box 125"/>
          <p:cNvSpPr txBox="1">
            <a:spLocks noChangeArrowheads="1"/>
          </p:cNvSpPr>
          <p:nvPr/>
        </p:nvSpPr>
        <p:spPr bwMode="auto">
          <a:xfrm>
            <a:off x="5508625" y="836613"/>
            <a:ext cx="358775" cy="23812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9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463" name="Text Box 126"/>
          <p:cNvSpPr txBox="1">
            <a:spLocks noChangeArrowheads="1"/>
          </p:cNvSpPr>
          <p:nvPr/>
        </p:nvSpPr>
        <p:spPr bwMode="auto">
          <a:xfrm>
            <a:off x="6011863" y="765175"/>
            <a:ext cx="1903412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</a:rPr>
              <a:t>-  продолжение обучения по ФГОС, введенного по мере готовности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845FF-C546-48DB-B162-5A72D6DCAD27}" type="slidenum">
              <a:rPr lang="ru-RU"/>
              <a:pPr/>
              <a:t>13</a:t>
            </a:fld>
            <a:endParaRPr lang="ru-RU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СИСТЕМА обеспечения введения ФГОС 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4963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accent2"/>
              </a:solidFill>
            </a:endParaRPr>
          </a:p>
          <a:p>
            <a:endParaRPr lang="ru-RU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</p:txBody>
      </p:sp>
      <p:graphicFrame>
        <p:nvGraphicFramePr>
          <p:cNvPr id="164919" name="Group 55"/>
          <p:cNvGraphicFramePr>
            <a:graphicFrameLocks noGrp="1"/>
          </p:cNvGraphicFramePr>
          <p:nvPr/>
        </p:nvGraphicFramePr>
        <p:xfrm>
          <a:off x="468313" y="1844675"/>
          <a:ext cx="8147050" cy="3803968"/>
        </p:xfrm>
        <a:graphic>
          <a:graphicData uri="http://schemas.openxmlformats.org/drawingml/2006/table">
            <a:tbl>
              <a:tblPr/>
              <a:tblGrid>
                <a:gridCol w="4073525"/>
                <a:gridCol w="407352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нормативное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C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финансово-экономическое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CEE"/>
                    </a:solidFill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организационное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кадровое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30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информационное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материально-техническое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accent1">
                            <a:gamma/>
                            <a:shade val="46275"/>
                            <a:invGamma/>
                          </a:schemeClr>
                        </a:gs>
                        <a:gs pos="100000">
                          <a:schemeClr val="accent1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ED863E-0B61-41DF-B234-05019724E5EF}" type="slidenum">
              <a:rPr lang="ru-RU"/>
              <a:pPr/>
              <a:t>14</a:t>
            </a:fld>
            <a:endParaRPr lang="ru-RU"/>
          </a:p>
        </p:txBody>
      </p:sp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0" y="1982788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0" y="26654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366713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0" y="4165600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2518" name="Rectangle 6"/>
          <p:cNvSpPr>
            <a:spLocks noChangeArrowheads="1"/>
          </p:cNvSpPr>
          <p:nvPr/>
        </p:nvSpPr>
        <p:spPr bwMode="auto">
          <a:xfrm>
            <a:off x="0" y="4941888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2519" name="Rectangle 7"/>
          <p:cNvSpPr>
            <a:spLocks noChangeArrowheads="1"/>
          </p:cNvSpPr>
          <p:nvPr/>
        </p:nvSpPr>
        <p:spPr bwMode="auto">
          <a:xfrm>
            <a:off x="0" y="5688013"/>
            <a:ext cx="9144000" cy="358775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91429" tIns="45715" rIns="91429" bIns="45715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0" y="1681163"/>
            <a:ext cx="730250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окт.09-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0" y="2039938"/>
            <a:ext cx="733425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-май10</a:t>
            </a:r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0" y="2347913"/>
            <a:ext cx="771525" cy="276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июн.10-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0" y="2708275"/>
            <a:ext cx="725488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-авг.10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-107950" y="6308725"/>
            <a:ext cx="817563" cy="276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-май.12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0" y="5661025"/>
            <a:ext cx="720725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авг.11-</a:t>
            </a:r>
          </a:p>
        </p:txBody>
      </p:sp>
      <p:sp>
        <p:nvSpPr>
          <p:cNvPr id="16399" name="Text Box 14"/>
          <p:cNvSpPr txBox="1">
            <a:spLocks noChangeArrowheads="1"/>
          </p:cNvSpPr>
          <p:nvPr/>
        </p:nvSpPr>
        <p:spPr bwMode="auto">
          <a:xfrm>
            <a:off x="0" y="6021388"/>
            <a:ext cx="720725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сен.11-</a:t>
            </a:r>
          </a:p>
        </p:txBody>
      </p:sp>
      <p:sp>
        <p:nvSpPr>
          <p:cNvPr id="16400" name="Text Box 15"/>
          <p:cNvSpPr txBox="1">
            <a:spLocks noChangeArrowheads="1"/>
          </p:cNvSpPr>
          <p:nvPr/>
        </p:nvSpPr>
        <p:spPr bwMode="auto">
          <a:xfrm>
            <a:off x="0" y="3429000"/>
            <a:ext cx="720725" cy="2762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окт.10</a:t>
            </a:r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0" y="3860800"/>
            <a:ext cx="720725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ноя.10</a:t>
            </a: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0" y="4221163"/>
            <a:ext cx="720725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дек.10</a:t>
            </a:r>
          </a:p>
        </p:txBody>
      </p:sp>
      <p:sp>
        <p:nvSpPr>
          <p:cNvPr id="16403" name="Text Box 18"/>
          <p:cNvSpPr txBox="1">
            <a:spLocks noChangeArrowheads="1"/>
          </p:cNvSpPr>
          <p:nvPr/>
        </p:nvSpPr>
        <p:spPr bwMode="auto">
          <a:xfrm>
            <a:off x="611188" y="806450"/>
            <a:ext cx="25717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rgbClr val="990000"/>
                </a:solidFill>
              </a:rPr>
              <a:t>Нормативные правовые акты</a:t>
            </a:r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3903663" y="806450"/>
            <a:ext cx="23558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Основные мероприятия</a:t>
            </a:r>
          </a:p>
        </p:txBody>
      </p:sp>
      <p:sp>
        <p:nvSpPr>
          <p:cNvPr id="16405" name="Text Box 20"/>
          <p:cNvSpPr txBox="1">
            <a:spLocks noChangeArrowheads="1"/>
          </p:cNvSpPr>
          <p:nvPr/>
        </p:nvSpPr>
        <p:spPr bwMode="auto">
          <a:xfrm>
            <a:off x="7240588" y="806450"/>
            <a:ext cx="1903412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</a:rPr>
              <a:t>Основные участники</a:t>
            </a:r>
          </a:p>
        </p:txBody>
      </p:sp>
      <p:sp>
        <p:nvSpPr>
          <p:cNvPr id="192533" name="Text Box 21"/>
          <p:cNvSpPr txBox="1">
            <a:spLocks noChangeArrowheads="1"/>
          </p:cNvSpPr>
          <p:nvPr/>
        </p:nvSpPr>
        <p:spPr bwMode="auto">
          <a:xfrm>
            <a:off x="755650" y="1484313"/>
            <a:ext cx="2303463" cy="468312"/>
          </a:xfrm>
          <a:prstGeom prst="rect">
            <a:avLst/>
          </a:prstGeom>
          <a:solidFill>
            <a:srgbClr val="F4DDD4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>
                <a:solidFill>
                  <a:srgbClr val="FF0066"/>
                </a:solidFill>
              </a:rPr>
              <a:t>Приказ МОН РФ «О введении ФГОС НОО»</a:t>
            </a:r>
            <a:r>
              <a:rPr lang="ru-RU" sz="800">
                <a:solidFill>
                  <a:srgbClr val="990000"/>
                </a:solidFill>
              </a:rPr>
              <a:t> </a:t>
            </a:r>
            <a:br>
              <a:rPr lang="ru-RU" sz="800">
                <a:solidFill>
                  <a:srgbClr val="990000"/>
                </a:solidFill>
              </a:rPr>
            </a:br>
            <a:r>
              <a:rPr lang="ru-RU" sz="800">
                <a:solidFill>
                  <a:srgbClr val="990000"/>
                </a:solidFill>
              </a:rPr>
              <a:t/>
            </a:r>
            <a:br>
              <a:rPr lang="ru-RU" sz="800">
                <a:solidFill>
                  <a:srgbClr val="990000"/>
                </a:solidFill>
              </a:rPr>
            </a:br>
            <a:r>
              <a:rPr lang="ru-RU" sz="800">
                <a:solidFill>
                  <a:srgbClr val="990000"/>
                </a:solidFill>
              </a:rPr>
              <a:t>Нормативные правовые акты субъектов РФ</a:t>
            </a:r>
            <a:endParaRPr lang="ru-RU" sz="8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755650" y="2060575"/>
            <a:ext cx="2305050" cy="1511300"/>
          </a:xfrm>
          <a:prstGeom prst="rect">
            <a:avLst/>
          </a:prstGeom>
          <a:solidFill>
            <a:srgbClr val="F4DDD4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rgbClr val="FF0066"/>
                </a:solidFill>
              </a:rPr>
              <a:t>Примерная ООП НОО</a:t>
            </a:r>
          </a:p>
          <a:p>
            <a:pPr>
              <a:spcBef>
                <a:spcPct val="50000"/>
              </a:spcBef>
            </a:pPr>
            <a:r>
              <a:rPr lang="ru-RU" sz="800">
                <a:solidFill>
                  <a:srgbClr val="FF0066"/>
                </a:solidFill>
              </a:rPr>
              <a:t>Федеральные требования </a:t>
            </a:r>
          </a:p>
          <a:p>
            <a:pPr>
              <a:spcBef>
                <a:spcPct val="50000"/>
              </a:spcBef>
            </a:pPr>
            <a:r>
              <a:rPr lang="ru-RU" sz="800">
                <a:solidFill>
                  <a:srgbClr val="FF0066"/>
                </a:solidFill>
              </a:rPr>
              <a:t>Положение о Координационном совете  введения ФГОС при департаменте МОН РФ</a:t>
            </a:r>
          </a:p>
          <a:p>
            <a:pPr>
              <a:spcBef>
                <a:spcPct val="50000"/>
              </a:spcBef>
            </a:pPr>
            <a:r>
              <a:rPr lang="ru-RU" sz="800">
                <a:solidFill>
                  <a:srgbClr val="FF0066"/>
                </a:solidFill>
              </a:rPr>
              <a:t>Инструктивно-методическое письмо МОН РФ</a:t>
            </a:r>
          </a:p>
          <a:p>
            <a:pPr>
              <a:spcBef>
                <a:spcPct val="50000"/>
              </a:spcBef>
            </a:pPr>
            <a:r>
              <a:rPr lang="ru-RU" sz="800">
                <a:solidFill>
                  <a:srgbClr val="990000"/>
                </a:solidFill>
              </a:rPr>
              <a:t>ООП НОО школ в субъектах РФ</a:t>
            </a:r>
          </a:p>
          <a:p>
            <a:pPr>
              <a:spcBef>
                <a:spcPct val="50000"/>
              </a:spcBef>
            </a:pPr>
            <a:r>
              <a:rPr lang="ru-RU" sz="800">
                <a:solidFill>
                  <a:srgbClr val="990000"/>
                </a:solidFill>
              </a:rPr>
              <a:t>Положение о региональном координационном органе введения ФГОС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6156325" y="2636838"/>
            <a:ext cx="771525" cy="4211637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</a:rPr>
              <a:t>Органи-зация взаимо-действия </a:t>
            </a:r>
          </a:p>
          <a:p>
            <a:pPr>
              <a:spcBef>
                <a:spcPct val="50000"/>
              </a:spcBef>
            </a:pPr>
            <a:r>
              <a:rPr lang="ru-RU" sz="800" b="1">
                <a:solidFill>
                  <a:schemeClr val="accent2"/>
                </a:solidFill>
              </a:rPr>
              <a:t>с учреждениями дополнительного образования детей,</a:t>
            </a:r>
            <a:r>
              <a:rPr lang="ru-RU" sz="800" b="1">
                <a:solidFill>
                  <a:srgbClr val="003399"/>
                </a:solidFill>
              </a:rPr>
              <a:t>  учреждениями культуры и спорта, обеспечивающих организацию внеурочной деятельности</a:t>
            </a:r>
          </a:p>
          <a:p>
            <a:r>
              <a:rPr lang="ru-RU" sz="800" b="1">
                <a:solidFill>
                  <a:schemeClr val="accent2"/>
                </a:solidFill>
              </a:rPr>
              <a:t>Органи-зация взаимо-действия </a:t>
            </a:r>
          </a:p>
          <a:p>
            <a:r>
              <a:rPr lang="ru-RU" sz="800" b="1">
                <a:solidFill>
                  <a:schemeClr val="accent2"/>
                </a:solidFill>
              </a:rPr>
              <a:t>с граж-данскими институ-тами</a:t>
            </a:r>
            <a:br>
              <a:rPr lang="ru-RU" sz="800" b="1">
                <a:solidFill>
                  <a:schemeClr val="accent2"/>
                </a:solidFill>
              </a:rPr>
            </a:br>
            <a:r>
              <a:rPr lang="ru-RU" sz="800" b="1">
                <a:solidFill>
                  <a:schemeClr val="accent2"/>
                </a:solidFill>
              </a:rPr>
              <a:t/>
            </a:r>
            <a:br>
              <a:rPr lang="ru-RU" sz="800" b="1">
                <a:solidFill>
                  <a:schemeClr val="accent2"/>
                </a:solidFill>
              </a:rPr>
            </a:br>
            <a:endParaRPr lang="ru-RU" sz="900" b="1">
              <a:solidFill>
                <a:schemeClr val="accent2"/>
              </a:solidFill>
            </a:endParaRPr>
          </a:p>
        </p:txBody>
      </p:sp>
      <p:sp>
        <p:nvSpPr>
          <p:cNvPr id="192536" name="Text Box 24"/>
          <p:cNvSpPr txBox="1">
            <a:spLocks noChangeArrowheads="1"/>
          </p:cNvSpPr>
          <p:nvPr/>
        </p:nvSpPr>
        <p:spPr bwMode="auto">
          <a:xfrm>
            <a:off x="7524750" y="1484313"/>
            <a:ext cx="1368425" cy="468312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>
                <a:solidFill>
                  <a:schemeClr val="hlink"/>
                </a:solidFill>
              </a:rPr>
              <a:t>МОН РФ, органы исполнительной власти субъектов РФ</a:t>
            </a:r>
            <a:endParaRPr lang="ru-RU" sz="8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2537" name="Text Box 25"/>
          <p:cNvSpPr txBox="1">
            <a:spLocks noChangeArrowheads="1"/>
          </p:cNvSpPr>
          <p:nvPr/>
        </p:nvSpPr>
        <p:spPr bwMode="auto">
          <a:xfrm>
            <a:off x="7092950" y="2997200"/>
            <a:ext cx="257175" cy="38957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</a:t>
            </a:r>
          </a:p>
          <a:p>
            <a:pPr>
              <a:spcBef>
                <a:spcPct val="50000"/>
              </a:spcBef>
              <a:defRPr/>
            </a:pPr>
            <a:endParaRPr lang="ru-RU" sz="7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  <a:p>
            <a:pPr>
              <a:spcBef>
                <a:spcPct val="50000"/>
              </a:spcBef>
              <a:defRPr/>
            </a:pPr>
            <a:endParaRPr lang="ru-RU" sz="7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  <a:p>
            <a:pPr>
              <a:spcBef>
                <a:spcPct val="50000"/>
              </a:spcBef>
              <a:defRPr/>
            </a:pPr>
            <a:r>
              <a:rPr lang="ru-RU" sz="7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Ь</a:t>
            </a:r>
          </a:p>
          <a:p>
            <a:pPr>
              <a:spcBef>
                <a:spcPct val="50000"/>
              </a:spcBef>
              <a:defRPr/>
            </a:pPr>
            <a:endParaRPr lang="ru-RU" sz="7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38" name="Text Box 26"/>
          <p:cNvSpPr txBox="1">
            <a:spLocks noChangeArrowheads="1"/>
          </p:cNvSpPr>
          <p:nvPr/>
        </p:nvSpPr>
        <p:spPr bwMode="auto">
          <a:xfrm>
            <a:off x="7524750" y="2060575"/>
            <a:ext cx="1368425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>
                <a:solidFill>
                  <a:schemeClr val="hlink"/>
                </a:solidFill>
              </a:rPr>
              <a:t>МОН РФ, органы исполнительной власти субъектов РФ, органы местного самоуправления, административно-управлденческий персонал ОУ, СМИ</a:t>
            </a:r>
            <a:endParaRPr lang="ru-RU" sz="800" b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2539" name="Text Box 27"/>
          <p:cNvSpPr txBox="1">
            <a:spLocks noChangeArrowheads="1"/>
          </p:cNvSpPr>
          <p:nvPr/>
        </p:nvSpPr>
        <p:spPr bwMode="auto">
          <a:xfrm>
            <a:off x="7524750" y="5084763"/>
            <a:ext cx="1368425" cy="34607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Стажировочные площадки во всех ФО</a:t>
            </a:r>
          </a:p>
        </p:txBody>
      </p:sp>
      <p:sp>
        <p:nvSpPr>
          <p:cNvPr id="192540" name="Text Box 28"/>
          <p:cNvSpPr txBox="1">
            <a:spLocks noChangeArrowheads="1"/>
          </p:cNvSpPr>
          <p:nvPr/>
        </p:nvSpPr>
        <p:spPr bwMode="auto">
          <a:xfrm>
            <a:off x="7740650" y="5661025"/>
            <a:ext cx="935038" cy="1019175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18000" tIns="45715" rIns="18000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 b="1">
                <a:effectLst>
                  <a:outerShdw blurRad="38100" dist="38100" dir="2700000" algn="tl">
                    <a:srgbClr val="C0C0C0"/>
                  </a:outerShdw>
                </a:effectLst>
              </a:rPr>
              <a:t>Все общеобразовательные учреждения РФ, имеющие ступень НОО</a:t>
            </a:r>
          </a:p>
          <a:p>
            <a:pPr>
              <a:spcBef>
                <a:spcPct val="50000"/>
              </a:spcBef>
              <a:defRPr/>
            </a:pPr>
            <a:r>
              <a:rPr lang="ru-RU" sz="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4284663" y="1773238"/>
            <a:ext cx="1800225" cy="590550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chemeClr val="accent2"/>
                </a:solidFill>
              </a:rPr>
              <a:t>Определение норматива финансирования ФГОС и формирование бюджета в субъектах РФ</a:t>
            </a:r>
          </a:p>
        </p:txBody>
      </p:sp>
      <p:sp>
        <p:nvSpPr>
          <p:cNvPr id="16415" name="Text Box 30"/>
          <p:cNvSpPr txBox="1">
            <a:spLocks noChangeArrowheads="1"/>
          </p:cNvSpPr>
          <p:nvPr/>
        </p:nvSpPr>
        <p:spPr bwMode="auto">
          <a:xfrm>
            <a:off x="4284663" y="3213100"/>
            <a:ext cx="1800225" cy="836613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chemeClr val="accent2"/>
                </a:solidFill>
              </a:rPr>
              <a:t>Реализация ООП НОО в ОУ, которые готовы к реализации ФГОС</a:t>
            </a:r>
          </a:p>
          <a:p>
            <a:pPr>
              <a:spcBef>
                <a:spcPct val="50000"/>
              </a:spcBef>
            </a:pPr>
            <a:endParaRPr lang="ru-RU" sz="8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ru-RU" sz="800">
              <a:solidFill>
                <a:schemeClr val="accent2"/>
              </a:solidFill>
            </a:endParaRPr>
          </a:p>
        </p:txBody>
      </p:sp>
      <p:sp>
        <p:nvSpPr>
          <p:cNvPr id="16416" name="Text Box 31"/>
          <p:cNvSpPr txBox="1">
            <a:spLocks noChangeArrowheads="1"/>
          </p:cNvSpPr>
          <p:nvPr/>
        </p:nvSpPr>
        <p:spPr bwMode="auto">
          <a:xfrm>
            <a:off x="4500563" y="6092825"/>
            <a:ext cx="1511300" cy="53022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chemeClr val="accent2"/>
                </a:solidFill>
              </a:rPr>
              <a:t>Реализация ООП НОО в ОУ в штатном режиме</a:t>
            </a:r>
          </a:p>
          <a:p>
            <a:pPr>
              <a:spcBef>
                <a:spcPct val="50000"/>
              </a:spcBef>
            </a:pPr>
            <a:endParaRPr lang="ru-RU" sz="800">
              <a:solidFill>
                <a:schemeClr val="accent2"/>
              </a:solidFill>
            </a:endParaRPr>
          </a:p>
        </p:txBody>
      </p:sp>
      <p:sp>
        <p:nvSpPr>
          <p:cNvPr id="16417" name="Text Box 32"/>
          <p:cNvSpPr txBox="1">
            <a:spLocks noChangeArrowheads="1"/>
          </p:cNvSpPr>
          <p:nvPr/>
        </p:nvSpPr>
        <p:spPr bwMode="auto">
          <a:xfrm>
            <a:off x="4284663" y="2420938"/>
            <a:ext cx="1800225" cy="223837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chemeClr val="accent2"/>
                </a:solidFill>
              </a:rPr>
              <a:t>Оснащение учебных помещений</a:t>
            </a:r>
          </a:p>
        </p:txBody>
      </p:sp>
      <p:sp>
        <p:nvSpPr>
          <p:cNvPr id="192545" name="Text Box 33"/>
          <p:cNvSpPr txBox="1">
            <a:spLocks noChangeArrowheads="1"/>
          </p:cNvSpPr>
          <p:nvPr/>
        </p:nvSpPr>
        <p:spPr bwMode="auto">
          <a:xfrm>
            <a:off x="3276600" y="3933825"/>
            <a:ext cx="790575" cy="2903538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9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ru-RU" sz="9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ru-RU" sz="900">
                <a:solidFill>
                  <a:schemeClr val="accent2"/>
                </a:solidFill>
              </a:rPr>
              <a:t>Широкое информи-рование </a:t>
            </a:r>
            <a:br>
              <a:rPr lang="ru-RU" sz="900">
                <a:solidFill>
                  <a:schemeClr val="accent2"/>
                </a:solidFill>
              </a:rPr>
            </a:br>
            <a:r>
              <a:rPr lang="ru-RU" sz="900">
                <a:solidFill>
                  <a:schemeClr val="accent2"/>
                </a:solidFill>
              </a:rPr>
              <a:t>о ходе и первых результа-тах введения ФГОС НОО</a:t>
            </a:r>
          </a:p>
          <a:p>
            <a:pPr>
              <a:spcBef>
                <a:spcPct val="50000"/>
              </a:spcBef>
              <a:defRPr/>
            </a:pPr>
            <a:r>
              <a:rPr lang="ru-RU" sz="900">
                <a:solidFill>
                  <a:schemeClr val="accent2"/>
                </a:solidFill>
              </a:rPr>
              <a:t>Повышение квалификации</a:t>
            </a:r>
          </a:p>
          <a:p>
            <a:pPr>
              <a:spcBef>
                <a:spcPct val="50000"/>
              </a:spcBef>
              <a:defRPr/>
            </a:pPr>
            <a:endParaRPr lang="ru-RU" sz="10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ru-RU" sz="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19" name="Rectangle 34"/>
          <p:cNvSpPr>
            <a:spLocks noChangeArrowheads="1"/>
          </p:cNvSpPr>
          <p:nvPr/>
        </p:nvSpPr>
        <p:spPr bwMode="auto">
          <a:xfrm>
            <a:off x="0" y="0"/>
            <a:ext cx="9144000" cy="736600"/>
          </a:xfrm>
          <a:prstGeom prst="rect">
            <a:avLst/>
          </a:prstGeom>
          <a:solidFill>
            <a:srgbClr val="0033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Проектные механизмы</a:t>
            </a:r>
            <a:r>
              <a:rPr lang="ru-RU" sz="2500" b="1">
                <a:solidFill>
                  <a:schemeClr val="bg1"/>
                </a:solidFill>
              </a:rPr>
              <a:t> </a:t>
            </a:r>
            <a:r>
              <a:rPr lang="ru-RU" sz="2000" b="1">
                <a:solidFill>
                  <a:schemeClr val="bg1"/>
                </a:solidFill>
              </a:rPr>
              <a:t>управления: </a:t>
            </a:r>
            <a:r>
              <a:rPr lang="ru-RU" b="1">
                <a:solidFill>
                  <a:schemeClr val="bg1"/>
                </a:solidFill>
              </a:rPr>
              <a:t>сетевой график введения ФГОС</a:t>
            </a:r>
          </a:p>
        </p:txBody>
      </p:sp>
      <p:sp>
        <p:nvSpPr>
          <p:cNvPr id="16420" name="Text Box 35"/>
          <p:cNvSpPr txBox="1">
            <a:spLocks noChangeArrowheads="1"/>
          </p:cNvSpPr>
          <p:nvPr/>
        </p:nvSpPr>
        <p:spPr bwMode="auto">
          <a:xfrm>
            <a:off x="755650" y="4149725"/>
            <a:ext cx="2309813" cy="468313"/>
          </a:xfrm>
          <a:prstGeom prst="rect">
            <a:avLst/>
          </a:prstGeom>
          <a:solidFill>
            <a:srgbClr val="F4DDD4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rgbClr val="FF0066"/>
                </a:solidFill>
              </a:rPr>
              <a:t>Приказ МОН РФ «О введении ФГОС С(П)ОО»</a:t>
            </a:r>
            <a:r>
              <a:rPr lang="ru-RU" sz="800">
                <a:solidFill>
                  <a:srgbClr val="990000"/>
                </a:solidFill>
              </a:rPr>
              <a:t> </a:t>
            </a:r>
            <a:br>
              <a:rPr lang="ru-RU" sz="800">
                <a:solidFill>
                  <a:srgbClr val="990000"/>
                </a:solidFill>
              </a:rPr>
            </a:br>
            <a:endParaRPr lang="ru-RU" sz="800">
              <a:solidFill>
                <a:srgbClr val="990000"/>
              </a:solidFill>
            </a:endParaRPr>
          </a:p>
        </p:txBody>
      </p:sp>
      <p:sp>
        <p:nvSpPr>
          <p:cNvPr id="16421" name="Text Box 36"/>
          <p:cNvSpPr txBox="1">
            <a:spLocks noChangeArrowheads="1"/>
          </p:cNvSpPr>
          <p:nvPr/>
        </p:nvSpPr>
        <p:spPr bwMode="auto">
          <a:xfrm>
            <a:off x="5292725" y="4005263"/>
            <a:ext cx="792163" cy="160337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900">
                <a:solidFill>
                  <a:schemeClr val="accent2"/>
                </a:solidFill>
              </a:rPr>
              <a:t>Создание и реализация системы оценки достижения планируемых результатов в ОУ</a:t>
            </a:r>
          </a:p>
        </p:txBody>
      </p:sp>
      <p:sp>
        <p:nvSpPr>
          <p:cNvPr id="16422" name="Text Box 37"/>
          <p:cNvSpPr txBox="1">
            <a:spLocks noChangeArrowheads="1"/>
          </p:cNvSpPr>
          <p:nvPr/>
        </p:nvSpPr>
        <p:spPr bwMode="auto">
          <a:xfrm>
            <a:off x="0" y="3068638"/>
            <a:ext cx="720725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сен.10</a:t>
            </a:r>
          </a:p>
        </p:txBody>
      </p:sp>
      <p:sp>
        <p:nvSpPr>
          <p:cNvPr id="16423" name="Text Box 38"/>
          <p:cNvSpPr txBox="1">
            <a:spLocks noChangeArrowheads="1"/>
          </p:cNvSpPr>
          <p:nvPr/>
        </p:nvSpPr>
        <p:spPr bwMode="auto">
          <a:xfrm>
            <a:off x="0" y="4581525"/>
            <a:ext cx="730250" cy="2746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янв.11-</a:t>
            </a:r>
          </a:p>
        </p:txBody>
      </p:sp>
      <p:sp>
        <p:nvSpPr>
          <p:cNvPr id="16424" name="Text Box 39"/>
          <p:cNvSpPr txBox="1">
            <a:spLocks noChangeArrowheads="1"/>
          </p:cNvSpPr>
          <p:nvPr/>
        </p:nvSpPr>
        <p:spPr bwMode="auto">
          <a:xfrm>
            <a:off x="-107950" y="4941888"/>
            <a:ext cx="827088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bg1"/>
                </a:solidFill>
              </a:rPr>
              <a:t>-май.11</a:t>
            </a:r>
          </a:p>
        </p:txBody>
      </p:sp>
      <p:sp>
        <p:nvSpPr>
          <p:cNvPr id="16425" name="Text Box 40"/>
          <p:cNvSpPr txBox="1">
            <a:spLocks noChangeArrowheads="1"/>
          </p:cNvSpPr>
          <p:nvPr/>
        </p:nvSpPr>
        <p:spPr bwMode="auto">
          <a:xfrm>
            <a:off x="-107950" y="5300663"/>
            <a:ext cx="900113" cy="2746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200" b="1">
                <a:solidFill>
                  <a:schemeClr val="accent2"/>
                </a:solidFill>
              </a:rPr>
              <a:t>июн.11-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755650" y="3644900"/>
            <a:ext cx="2303463" cy="468313"/>
          </a:xfrm>
          <a:prstGeom prst="rect">
            <a:avLst/>
          </a:prstGeom>
          <a:solidFill>
            <a:srgbClr val="F4DDD4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>
                <a:solidFill>
                  <a:srgbClr val="FF0066"/>
                </a:solidFill>
              </a:rPr>
              <a:t>Приказ МОН РФ «О введении ФГОС ООО»</a:t>
            </a:r>
            <a:r>
              <a:rPr lang="ru-RU" sz="800">
                <a:solidFill>
                  <a:srgbClr val="990000"/>
                </a:solidFill>
              </a:rPr>
              <a:t> </a:t>
            </a:r>
            <a:br>
              <a:rPr lang="ru-RU" sz="800">
                <a:solidFill>
                  <a:srgbClr val="990000"/>
                </a:solidFill>
              </a:rPr>
            </a:br>
            <a:r>
              <a:rPr lang="ru-RU" sz="800">
                <a:solidFill>
                  <a:srgbClr val="990000"/>
                </a:solidFill>
              </a:rPr>
              <a:t/>
            </a:r>
            <a:br>
              <a:rPr lang="ru-RU" sz="800">
                <a:solidFill>
                  <a:srgbClr val="990000"/>
                </a:solidFill>
              </a:rPr>
            </a:br>
            <a:endParaRPr lang="ru-RU" sz="8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755650" y="4724400"/>
            <a:ext cx="2303463" cy="407988"/>
          </a:xfrm>
          <a:prstGeom prst="rect">
            <a:avLst/>
          </a:prstGeom>
          <a:solidFill>
            <a:srgbClr val="F4DDD4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>
                <a:solidFill>
                  <a:srgbClr val="FF0066"/>
                </a:solidFill>
              </a:rPr>
              <a:t>Примерная ООП ООО</a:t>
            </a:r>
          </a:p>
          <a:p>
            <a:pPr>
              <a:spcBef>
                <a:spcPct val="50000"/>
              </a:spcBef>
              <a:defRPr/>
            </a:pPr>
            <a:endParaRPr lang="ru-RU" sz="8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276600" y="1484313"/>
            <a:ext cx="790575" cy="2559050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9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ru-RU" sz="900">
                <a:solidFill>
                  <a:schemeClr val="accent2"/>
                </a:solidFill>
              </a:rPr>
              <a:t>Широкое информи-рование </a:t>
            </a:r>
            <a:br>
              <a:rPr lang="ru-RU" sz="900">
                <a:solidFill>
                  <a:schemeClr val="accent2"/>
                </a:solidFill>
              </a:rPr>
            </a:br>
            <a:r>
              <a:rPr lang="ru-RU" sz="900">
                <a:solidFill>
                  <a:schemeClr val="accent2"/>
                </a:solidFill>
              </a:rPr>
              <a:t>об особенностях  ФГОС</a:t>
            </a:r>
          </a:p>
          <a:p>
            <a:pPr>
              <a:spcBef>
                <a:spcPct val="50000"/>
              </a:spcBef>
              <a:defRPr/>
            </a:pPr>
            <a:r>
              <a:rPr lang="ru-RU" sz="900">
                <a:solidFill>
                  <a:schemeClr val="accent2"/>
                </a:solidFill>
              </a:rPr>
              <a:t>Подготовка тьюторов - повышение квалификации </a:t>
            </a:r>
          </a:p>
          <a:p>
            <a:pPr>
              <a:spcBef>
                <a:spcPct val="50000"/>
              </a:spcBef>
              <a:defRPr/>
            </a:pPr>
            <a:endParaRPr lang="ru-RU" sz="90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ru-RU" sz="9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29" name="Text Box 44"/>
          <p:cNvSpPr txBox="1">
            <a:spLocks noChangeArrowheads="1"/>
          </p:cNvSpPr>
          <p:nvPr/>
        </p:nvSpPr>
        <p:spPr bwMode="auto">
          <a:xfrm>
            <a:off x="7524750" y="3213100"/>
            <a:ext cx="1368425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chemeClr val="hlink"/>
                </a:solidFill>
              </a:rPr>
              <a:t>МОН РФ; органы исполнительной власти субъектов РФ; органы местного самоуправления; административно-управленческий персонал и педагоги ОУ, готовых к введению ФГОС; профессиональное сообщество, СМИ</a:t>
            </a:r>
          </a:p>
          <a:p>
            <a:pPr>
              <a:spcBef>
                <a:spcPct val="50000"/>
              </a:spcBef>
            </a:pPr>
            <a:endParaRPr lang="ru-RU" sz="800">
              <a:solidFill>
                <a:schemeClr val="hlink"/>
              </a:solidFill>
            </a:endParaRPr>
          </a:p>
        </p:txBody>
      </p:sp>
      <p:sp>
        <p:nvSpPr>
          <p:cNvPr id="192557" name="Text Box 45"/>
          <p:cNvSpPr txBox="1">
            <a:spLocks noChangeArrowheads="1"/>
          </p:cNvSpPr>
          <p:nvPr/>
        </p:nvSpPr>
        <p:spPr bwMode="auto">
          <a:xfrm>
            <a:off x="755650" y="6092825"/>
            <a:ext cx="2303463" cy="407988"/>
          </a:xfrm>
          <a:prstGeom prst="rect">
            <a:avLst/>
          </a:prstGeom>
          <a:solidFill>
            <a:srgbClr val="F4DDD4"/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800">
                <a:solidFill>
                  <a:srgbClr val="FF0066"/>
                </a:solidFill>
              </a:rPr>
              <a:t>Примерная ООП С(П)ОО</a:t>
            </a:r>
          </a:p>
          <a:p>
            <a:pPr>
              <a:spcBef>
                <a:spcPct val="50000"/>
              </a:spcBef>
              <a:defRPr/>
            </a:pPr>
            <a:endParaRPr lang="ru-RU" sz="8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431" name="Text Box 46"/>
          <p:cNvSpPr txBox="1">
            <a:spLocks noChangeArrowheads="1"/>
          </p:cNvSpPr>
          <p:nvPr/>
        </p:nvSpPr>
        <p:spPr bwMode="auto">
          <a:xfrm>
            <a:off x="4284663" y="2781300"/>
            <a:ext cx="1800225" cy="346075"/>
          </a:xfrm>
          <a:prstGeom prst="rect">
            <a:avLst/>
          </a:prstGeom>
          <a:solidFill>
            <a:srgbClr val="DEF1F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>
                <a:solidFill>
                  <a:schemeClr val="accent2"/>
                </a:solidFill>
              </a:rPr>
              <a:t>Комплектование учебных фондов библиотек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9A363E-0DDF-4AA9-8FB4-66D83685CA30}" type="slidenum">
              <a:rPr lang="ru-RU"/>
              <a:pPr/>
              <a:t>15</a:t>
            </a:fld>
            <a:endParaRPr lang="ru-RU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Нормативное обеспечение введения ФГОС 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</p:txBody>
      </p:sp>
      <p:graphicFrame>
        <p:nvGraphicFramePr>
          <p:cNvPr id="168984" name="Group 24"/>
          <p:cNvGraphicFramePr>
            <a:graphicFrameLocks noGrp="1"/>
          </p:cNvGraphicFramePr>
          <p:nvPr/>
        </p:nvGraphicFramePr>
        <p:xfrm>
          <a:off x="755650" y="1397000"/>
          <a:ext cx="7993063" cy="4716145"/>
        </p:xfrm>
        <a:graphic>
          <a:graphicData uri="http://schemas.openxmlformats.org/drawingml/2006/table">
            <a:tbl>
              <a:tblPr/>
              <a:tblGrid>
                <a:gridCol w="3816350"/>
                <a:gridCol w="4176713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Федеральный уровень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Уровень образовательного 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Примерная основная образовательная  программа начального общего образования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Плана-график введения ФГОС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Инструктивно-методическое письмо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Порядок проведения экспертизы учебников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Федеральный перечень учебников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Федеральные требования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Основная образовательная  программа начального общего образования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Нормативная база образовательного 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936617-AE6C-4DA1-9AA0-58043F2598BA}" type="slidenum">
              <a:rPr lang="ru-RU"/>
              <a:pPr/>
              <a:t>16</a:t>
            </a:fld>
            <a:endParaRPr lang="ru-RU"/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 rot="2616156">
            <a:off x="1562100" y="4562475"/>
            <a:ext cx="2797175" cy="250825"/>
          </a:xfrm>
          <a:prstGeom prst="rightArrow">
            <a:avLst>
              <a:gd name="adj1" fmla="val 50000"/>
              <a:gd name="adj2" fmla="val 2787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AutoShape 3"/>
          <p:cNvSpPr>
            <a:spLocks noChangeArrowheads="1"/>
          </p:cNvSpPr>
          <p:nvPr/>
        </p:nvSpPr>
        <p:spPr bwMode="auto">
          <a:xfrm rot="7025875">
            <a:off x="753268" y="4348957"/>
            <a:ext cx="1541463" cy="152400"/>
          </a:xfrm>
          <a:prstGeom prst="rightArrow">
            <a:avLst>
              <a:gd name="adj1" fmla="val 50000"/>
              <a:gd name="adj2" fmla="val 2528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AutoShape 4"/>
          <p:cNvSpPr>
            <a:spLocks noChangeArrowheads="1"/>
          </p:cNvSpPr>
          <p:nvPr/>
        </p:nvSpPr>
        <p:spPr bwMode="auto">
          <a:xfrm rot="5400000">
            <a:off x="1831975" y="2206625"/>
            <a:ext cx="831850" cy="533400"/>
          </a:xfrm>
          <a:prstGeom prst="rightArrow">
            <a:avLst>
              <a:gd name="adj1" fmla="val 50000"/>
              <a:gd name="adj2" fmla="val 389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utoShape 5"/>
          <p:cNvSpPr>
            <a:spLocks noChangeArrowheads="1"/>
          </p:cNvSpPr>
          <p:nvPr/>
        </p:nvSpPr>
        <p:spPr bwMode="auto">
          <a:xfrm rot="1516916">
            <a:off x="2514600" y="2438400"/>
            <a:ext cx="2590800" cy="273050"/>
          </a:xfrm>
          <a:prstGeom prst="rightArrow">
            <a:avLst>
              <a:gd name="adj1" fmla="val 50000"/>
              <a:gd name="adj2" fmla="val 2372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6858000" y="2514600"/>
            <a:ext cx="228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ct val="40000"/>
              </a:spcAft>
            </a:pPr>
            <a:endParaRPr lang="ru-RU" sz="1600" b="1">
              <a:solidFill>
                <a:srgbClr val="000080"/>
              </a:solidFill>
            </a:endParaRPr>
          </a:p>
          <a:p>
            <a:pPr>
              <a:spcAft>
                <a:spcPct val="40000"/>
              </a:spcAft>
            </a:pPr>
            <a:r>
              <a:rPr lang="ru-RU" sz="1600" b="1">
                <a:solidFill>
                  <a:srgbClr val="000080"/>
                </a:solidFill>
              </a:rPr>
              <a:t>М.Б.</a:t>
            </a:r>
            <a:r>
              <a:rPr lang="en-US" sz="1600" b="1" baseline="-25000">
                <a:solidFill>
                  <a:srgbClr val="000080"/>
                </a:solidFill>
              </a:rPr>
              <a:t>i </a:t>
            </a:r>
            <a:r>
              <a:rPr lang="en-US" sz="1600" b="1">
                <a:solidFill>
                  <a:srgbClr val="000080"/>
                </a:solidFill>
              </a:rPr>
              <a:t>– </a:t>
            </a:r>
            <a:r>
              <a:rPr lang="ru-RU" sz="1600" b="1">
                <a:solidFill>
                  <a:srgbClr val="000080"/>
                </a:solidFill>
              </a:rPr>
              <a:t>местный бюджет </a:t>
            </a:r>
            <a:r>
              <a:rPr lang="en-US" sz="1600" b="1">
                <a:solidFill>
                  <a:srgbClr val="000080"/>
                </a:solidFill>
              </a:rPr>
              <a:t>i-</a:t>
            </a:r>
            <a:r>
              <a:rPr lang="ru-RU" sz="1600" b="1">
                <a:solidFill>
                  <a:srgbClr val="000080"/>
                </a:solidFill>
              </a:rPr>
              <a:t>го муниципального образования</a:t>
            </a:r>
          </a:p>
          <a:p>
            <a:pPr>
              <a:spcAft>
                <a:spcPct val="40000"/>
              </a:spcAft>
            </a:pPr>
            <a:r>
              <a:rPr lang="en-US" sz="1600" b="1">
                <a:solidFill>
                  <a:srgbClr val="000080"/>
                </a:solidFill>
              </a:rPr>
              <a:t>N</a:t>
            </a:r>
            <a:r>
              <a:rPr lang="ru-RU" sz="1600" b="1">
                <a:solidFill>
                  <a:srgbClr val="000080"/>
                </a:solidFill>
              </a:rPr>
              <a:t> - норматив</a:t>
            </a:r>
            <a:endParaRPr lang="en-US" sz="1600" b="1">
              <a:solidFill>
                <a:srgbClr val="000080"/>
              </a:solidFill>
            </a:endParaRPr>
          </a:p>
          <a:p>
            <a:pPr>
              <a:spcAft>
                <a:spcPct val="40000"/>
              </a:spcAft>
            </a:pPr>
            <a:r>
              <a:rPr lang="ru-RU" sz="1600" b="1">
                <a:solidFill>
                  <a:srgbClr val="000080"/>
                </a:solidFill>
              </a:rPr>
              <a:t>г/с – город/село</a:t>
            </a:r>
          </a:p>
          <a:p>
            <a:pPr>
              <a:spcAft>
                <a:spcPct val="40000"/>
              </a:spcAft>
            </a:pPr>
            <a:r>
              <a:rPr lang="en-US" sz="1600" b="1">
                <a:solidFill>
                  <a:srgbClr val="000080"/>
                </a:solidFill>
              </a:rPr>
              <a:t>K</a:t>
            </a:r>
            <a:r>
              <a:rPr lang="en-US" sz="1600" b="1" baseline="-25000">
                <a:solidFill>
                  <a:srgbClr val="000080"/>
                </a:solidFill>
              </a:rPr>
              <a:t>i</a:t>
            </a:r>
            <a:r>
              <a:rPr lang="ru-RU" sz="1600" b="1">
                <a:solidFill>
                  <a:srgbClr val="000080"/>
                </a:solidFill>
              </a:rPr>
              <a:t> – численность школьников в МО</a:t>
            </a:r>
            <a:endParaRPr lang="en-US" sz="1600" b="1">
              <a:solidFill>
                <a:srgbClr val="000080"/>
              </a:solidFill>
            </a:endParaRPr>
          </a:p>
          <a:p>
            <a:pPr>
              <a:spcAft>
                <a:spcPct val="40000"/>
              </a:spcAft>
            </a:pPr>
            <a:r>
              <a:rPr lang="en-US" sz="1600" b="1">
                <a:solidFill>
                  <a:srgbClr val="000080"/>
                </a:solidFill>
              </a:rPr>
              <a:t>k</a:t>
            </a:r>
            <a:r>
              <a:rPr lang="en-US" sz="1600" b="1" baseline="-25000">
                <a:solidFill>
                  <a:srgbClr val="000080"/>
                </a:solidFill>
              </a:rPr>
              <a:t>i</a:t>
            </a:r>
            <a:r>
              <a:rPr lang="ru-RU" sz="1600" b="1">
                <a:solidFill>
                  <a:srgbClr val="000080"/>
                </a:solidFill>
              </a:rPr>
              <a:t> – численность школьников в ОУ</a:t>
            </a:r>
            <a:endParaRPr lang="en-US" sz="1600" b="1">
              <a:solidFill>
                <a:srgbClr val="000080"/>
              </a:solidFill>
            </a:endParaRPr>
          </a:p>
          <a:p>
            <a:pPr>
              <a:spcAft>
                <a:spcPct val="40000"/>
              </a:spcAft>
            </a:pPr>
            <a:r>
              <a:rPr lang="ru-RU" sz="2400" b="1">
                <a:solidFill>
                  <a:srgbClr val="000080"/>
                </a:solidFill>
                <a:sym typeface="Symbol" pitchFamily="18" charset="2"/>
              </a:rPr>
              <a:t></a:t>
            </a:r>
            <a:r>
              <a:rPr lang="en-US" sz="2400" b="1" baseline="-25000">
                <a:solidFill>
                  <a:srgbClr val="000080"/>
                </a:solidFill>
                <a:sym typeface="Symbol" pitchFamily="18" charset="2"/>
              </a:rPr>
              <a:t>i</a:t>
            </a:r>
            <a:r>
              <a:rPr lang="ru-RU" sz="1600" b="1">
                <a:solidFill>
                  <a:srgbClr val="000080"/>
                </a:solidFill>
                <a:sym typeface="Symbol" pitchFamily="18" charset="2"/>
              </a:rPr>
              <a:t> – коммунальные расходы</a:t>
            </a:r>
          </a:p>
          <a:p>
            <a:endParaRPr lang="ru-RU" sz="1600" b="1">
              <a:solidFill>
                <a:srgbClr val="000080"/>
              </a:solidFill>
            </a:endParaRP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533400" y="1371600"/>
            <a:ext cx="5867400" cy="6858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254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>
                <a:solidFill>
                  <a:srgbClr val="000080"/>
                </a:solidFill>
              </a:rPr>
              <a:t>Региональный бюджет</a:t>
            </a:r>
          </a:p>
          <a:p>
            <a:pPr algn="ctr"/>
            <a:r>
              <a:rPr lang="ru-RU" sz="1600" b="1">
                <a:solidFill>
                  <a:srgbClr val="000080"/>
                </a:solidFill>
              </a:rPr>
              <a:t>(«Образование»: учебные расходы +  зарплата)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4953000" y="2819400"/>
            <a:ext cx="1143000" cy="860425"/>
          </a:xfrm>
          <a:prstGeom prst="rect">
            <a:avLst/>
          </a:prstGeom>
          <a:solidFill>
            <a:srgbClr val="FFCC99">
              <a:alpha val="50195"/>
            </a:srgbClr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ru-RU" sz="2000" b="1">
                <a:solidFill>
                  <a:srgbClr val="FF0000"/>
                </a:solidFill>
              </a:rPr>
              <a:t>М.Б.</a:t>
            </a:r>
            <a:r>
              <a:rPr lang="ru-RU" sz="2000" b="1" baseline="-25000">
                <a:solidFill>
                  <a:srgbClr val="FF0000"/>
                </a:solidFill>
              </a:rPr>
              <a:t>2</a:t>
            </a:r>
            <a:endParaRPr lang="ru-RU" sz="2000"/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609600" y="2892425"/>
            <a:ext cx="1828800" cy="862013"/>
          </a:xfrm>
          <a:prstGeom prst="rect">
            <a:avLst/>
          </a:prstGeom>
          <a:solidFill>
            <a:srgbClr val="FFCC99">
              <a:alpha val="50195"/>
            </a:srgbClr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000" b="1">
                <a:solidFill>
                  <a:srgbClr val="FF0000"/>
                </a:solidFill>
              </a:rPr>
              <a:t>М.Б.</a:t>
            </a:r>
            <a:r>
              <a:rPr lang="ru-RU" sz="2000" b="1" baseline="-250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443" name="Text Box 10"/>
          <p:cNvSpPr txBox="1">
            <a:spLocks noChangeArrowheads="1"/>
          </p:cNvSpPr>
          <p:nvPr/>
        </p:nvSpPr>
        <p:spPr bwMode="auto">
          <a:xfrm>
            <a:off x="609600" y="2209800"/>
            <a:ext cx="1676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80"/>
                </a:solidFill>
              </a:rPr>
              <a:t>K</a:t>
            </a:r>
            <a:r>
              <a:rPr lang="ru-RU" sz="2000" b="1" baseline="-25000">
                <a:solidFill>
                  <a:srgbClr val="000080"/>
                </a:solidFill>
              </a:rPr>
              <a:t>1</a:t>
            </a:r>
            <a:r>
              <a:rPr lang="en-US" sz="2000" b="1">
                <a:solidFill>
                  <a:srgbClr val="000080"/>
                </a:solidFill>
                <a:cs typeface="Arial" charset="0"/>
              </a:rPr>
              <a:t>×</a:t>
            </a:r>
            <a:r>
              <a:rPr lang="en-US" sz="2000" b="1">
                <a:solidFill>
                  <a:srgbClr val="000080"/>
                </a:solidFill>
              </a:rPr>
              <a:t>N</a:t>
            </a:r>
            <a:r>
              <a:rPr lang="ru-RU" sz="2000" b="1" baseline="-25000">
                <a:solidFill>
                  <a:srgbClr val="000080"/>
                </a:solidFill>
              </a:rPr>
              <a:t>г/с </a:t>
            </a:r>
            <a:r>
              <a:rPr lang="en-US" sz="2000" b="1">
                <a:solidFill>
                  <a:srgbClr val="000080"/>
                </a:solidFill>
              </a:rPr>
              <a:t>+</a:t>
            </a:r>
            <a:r>
              <a:rPr lang="ru-RU" sz="2000" b="1">
                <a:solidFill>
                  <a:srgbClr val="000080"/>
                </a:solidFill>
              </a:rPr>
              <a:t> </a:t>
            </a:r>
            <a:r>
              <a:rPr lang="en-US" sz="2000" b="1">
                <a:solidFill>
                  <a:srgbClr val="000080"/>
                </a:solidFill>
              </a:rPr>
              <a:t>∆</a:t>
            </a:r>
            <a:r>
              <a:rPr lang="en-US" sz="2000" b="1" baseline="-25000">
                <a:solidFill>
                  <a:srgbClr val="000080"/>
                </a:solidFill>
              </a:rPr>
              <a:t>1</a:t>
            </a:r>
            <a:endParaRPr lang="ru-RU" sz="2000"/>
          </a:p>
        </p:txBody>
      </p:sp>
      <p:sp>
        <p:nvSpPr>
          <p:cNvPr id="18444" name="Text Box 11"/>
          <p:cNvSpPr txBox="1">
            <a:spLocks noChangeArrowheads="1"/>
          </p:cNvSpPr>
          <p:nvPr/>
        </p:nvSpPr>
        <p:spPr bwMode="auto">
          <a:xfrm>
            <a:off x="1066800" y="4343400"/>
            <a:ext cx="15240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80"/>
                </a:solidFill>
              </a:rPr>
              <a:t>k</a:t>
            </a:r>
            <a:r>
              <a:rPr lang="en-US" sz="2000" b="1" baseline="-25000">
                <a:solidFill>
                  <a:srgbClr val="000080"/>
                </a:solidFill>
              </a:rPr>
              <a:t>1</a:t>
            </a:r>
            <a:r>
              <a:rPr lang="en-US" sz="2000" b="1">
                <a:solidFill>
                  <a:srgbClr val="000080"/>
                </a:solidFill>
                <a:cs typeface="Arial" charset="0"/>
              </a:rPr>
              <a:t>×</a:t>
            </a:r>
            <a:r>
              <a:rPr lang="en-US" sz="2000" b="1">
                <a:solidFill>
                  <a:srgbClr val="000080"/>
                </a:solidFill>
              </a:rPr>
              <a:t>N</a:t>
            </a:r>
            <a:r>
              <a:rPr lang="ru-RU" sz="2000" b="1" baseline="-25000">
                <a:solidFill>
                  <a:srgbClr val="000080"/>
                </a:solidFill>
              </a:rPr>
              <a:t>г/с</a:t>
            </a:r>
            <a:r>
              <a:rPr lang="en-US" sz="2000" b="1">
                <a:solidFill>
                  <a:srgbClr val="000080"/>
                </a:solidFill>
                <a:cs typeface="Arial" charset="0"/>
              </a:rPr>
              <a:t>×</a:t>
            </a:r>
            <a:r>
              <a:rPr lang="en-US" sz="2000" b="1">
                <a:solidFill>
                  <a:srgbClr val="000080"/>
                </a:solidFill>
                <a:latin typeface="Times New Roman" pitchFamily="18" charset="0"/>
              </a:rPr>
              <a:t>δ</a:t>
            </a:r>
            <a:r>
              <a:rPr lang="en-US" sz="2000" b="1" baseline="-25000">
                <a:solidFill>
                  <a:srgbClr val="000080"/>
                </a:solidFill>
              </a:rPr>
              <a:t>1</a:t>
            </a:r>
            <a:endParaRPr lang="ru-RU" sz="2000"/>
          </a:p>
        </p:txBody>
      </p:sp>
      <p:grpSp>
        <p:nvGrpSpPr>
          <p:cNvPr id="18445" name="Group 12"/>
          <p:cNvGrpSpPr>
            <a:grpSpLocks/>
          </p:cNvGrpSpPr>
          <p:nvPr/>
        </p:nvGrpSpPr>
        <p:grpSpPr bwMode="auto">
          <a:xfrm>
            <a:off x="3975100" y="4648200"/>
            <a:ext cx="1192213" cy="1433513"/>
            <a:chOff x="4201" y="5607"/>
            <a:chExt cx="672" cy="938"/>
          </a:xfrm>
        </p:grpSpPr>
        <p:sp>
          <p:nvSpPr>
            <p:cNvPr id="18464" name="Text Box 13"/>
            <p:cNvSpPr txBox="1">
              <a:spLocks noChangeArrowheads="1"/>
            </p:cNvSpPr>
            <p:nvPr/>
          </p:nvSpPr>
          <p:spPr bwMode="auto">
            <a:xfrm>
              <a:off x="4215" y="6013"/>
              <a:ext cx="658" cy="532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31750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 b="1">
                  <a:solidFill>
                    <a:srgbClr val="000080"/>
                  </a:solidFill>
                </a:rPr>
                <a:t>ОУ</a:t>
              </a:r>
              <a:r>
                <a:rPr lang="ru-RU" sz="2000" b="1" baseline="-25000">
                  <a:solidFill>
                    <a:srgbClr val="000080"/>
                  </a:solidFill>
                </a:rPr>
                <a:t>2</a:t>
              </a:r>
              <a:endParaRPr lang="ru-RU" sz="2000" b="1"/>
            </a:p>
          </p:txBody>
        </p:sp>
        <p:sp>
          <p:nvSpPr>
            <p:cNvPr id="18465" name="AutoShape 14"/>
            <p:cNvSpPr>
              <a:spLocks noChangeArrowheads="1"/>
            </p:cNvSpPr>
            <p:nvPr/>
          </p:nvSpPr>
          <p:spPr bwMode="auto">
            <a:xfrm>
              <a:off x="4201" y="5607"/>
              <a:ext cx="658" cy="392"/>
            </a:xfrm>
            <a:prstGeom prst="triangle">
              <a:avLst>
                <a:gd name="adj" fmla="val 50000"/>
              </a:avLst>
            </a:prstGeom>
            <a:solidFill>
              <a:srgbClr val="FFFF99">
                <a:alpha val="50195"/>
              </a:srgbClr>
            </a:solidFill>
            <a:ln w="31750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46" name="Group 15"/>
          <p:cNvGrpSpPr>
            <a:grpSpLocks/>
          </p:cNvGrpSpPr>
          <p:nvPr/>
        </p:nvGrpSpPr>
        <p:grpSpPr bwMode="auto">
          <a:xfrm>
            <a:off x="609600" y="4876800"/>
            <a:ext cx="642938" cy="896938"/>
            <a:chOff x="1807" y="5537"/>
            <a:chExt cx="672" cy="938"/>
          </a:xfrm>
        </p:grpSpPr>
        <p:sp>
          <p:nvSpPr>
            <p:cNvPr id="18462" name="Text Box 16"/>
            <p:cNvSpPr txBox="1">
              <a:spLocks noChangeArrowheads="1"/>
            </p:cNvSpPr>
            <p:nvPr/>
          </p:nvSpPr>
          <p:spPr bwMode="auto">
            <a:xfrm>
              <a:off x="1821" y="5943"/>
              <a:ext cx="658" cy="532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25400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b="1">
                  <a:solidFill>
                    <a:srgbClr val="000080"/>
                  </a:solidFill>
                </a:rPr>
                <a:t>ОУ</a:t>
              </a:r>
              <a:r>
                <a:rPr lang="ru-RU" b="1" baseline="-25000">
                  <a:solidFill>
                    <a:srgbClr val="000080"/>
                  </a:solidFill>
                </a:rPr>
                <a:t>1</a:t>
              </a:r>
              <a:endParaRPr lang="ru-RU" b="1"/>
            </a:p>
          </p:txBody>
        </p:sp>
        <p:sp>
          <p:nvSpPr>
            <p:cNvPr id="18463" name="AutoShape 17"/>
            <p:cNvSpPr>
              <a:spLocks noChangeArrowheads="1"/>
            </p:cNvSpPr>
            <p:nvPr/>
          </p:nvSpPr>
          <p:spPr bwMode="auto">
            <a:xfrm>
              <a:off x="1807" y="5537"/>
              <a:ext cx="658" cy="392"/>
            </a:xfrm>
            <a:prstGeom prst="triangle">
              <a:avLst>
                <a:gd name="adj" fmla="val 50000"/>
              </a:avLst>
            </a:prstGeom>
            <a:solidFill>
              <a:srgbClr val="FFFF99">
                <a:alpha val="50195"/>
              </a:srgbClr>
            </a:solidFill>
            <a:ln w="25400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47" name="Line 18"/>
          <p:cNvSpPr>
            <a:spLocks noChangeShapeType="1"/>
          </p:cNvSpPr>
          <p:nvPr/>
        </p:nvSpPr>
        <p:spPr bwMode="auto">
          <a:xfrm flipH="1">
            <a:off x="914400" y="3733800"/>
            <a:ext cx="26988" cy="12192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Line 19"/>
          <p:cNvSpPr>
            <a:spLocks noChangeShapeType="1"/>
          </p:cNvSpPr>
          <p:nvPr/>
        </p:nvSpPr>
        <p:spPr bwMode="auto">
          <a:xfrm>
            <a:off x="2438400" y="3733800"/>
            <a:ext cx="1676400" cy="13716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9" name="Text Box 20"/>
          <p:cNvSpPr txBox="1">
            <a:spLocks noChangeArrowheads="1"/>
          </p:cNvSpPr>
          <p:nvPr/>
        </p:nvSpPr>
        <p:spPr bwMode="auto">
          <a:xfrm>
            <a:off x="7010400" y="1066800"/>
            <a:ext cx="182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>
                <a:solidFill>
                  <a:srgbClr val="000080"/>
                </a:solidFill>
              </a:rPr>
              <a:t>Адаптация</a:t>
            </a:r>
          </a:p>
          <a:p>
            <a:r>
              <a:rPr lang="en-US" sz="2400" b="1">
                <a:solidFill>
                  <a:srgbClr val="000080"/>
                </a:solidFill>
              </a:rPr>
              <a:t>∆</a:t>
            </a:r>
            <a:r>
              <a:rPr lang="en-US" sz="2400" b="1" baseline="-25000">
                <a:solidFill>
                  <a:srgbClr val="000080"/>
                </a:solidFill>
              </a:rPr>
              <a:t>i</a:t>
            </a:r>
            <a:r>
              <a:rPr lang="en-US" sz="2400" baseline="-25000">
                <a:solidFill>
                  <a:srgbClr val="000080"/>
                </a:solidFill>
              </a:rPr>
              <a:t> </a:t>
            </a:r>
            <a:r>
              <a:rPr lang="ru-RU" sz="2400" baseline="-25000">
                <a:solidFill>
                  <a:srgbClr val="000080"/>
                </a:solidFill>
              </a:rPr>
              <a:t>  </a:t>
            </a:r>
            <a:r>
              <a:rPr lang="en-US" sz="2400">
                <a:solidFill>
                  <a:srgbClr val="000080"/>
                </a:solidFill>
              </a:rPr>
              <a:t>→ </a:t>
            </a:r>
            <a:r>
              <a:rPr lang="ru-RU" sz="2400">
                <a:solidFill>
                  <a:srgbClr val="000080"/>
                </a:solidFill>
              </a:rPr>
              <a:t>  </a:t>
            </a:r>
            <a:r>
              <a:rPr lang="en-US" sz="2400" b="1">
                <a:solidFill>
                  <a:srgbClr val="000080"/>
                </a:solidFill>
              </a:rPr>
              <a:t>0</a:t>
            </a:r>
            <a:endParaRPr lang="ru-RU" sz="2400" b="1">
              <a:solidFill>
                <a:srgbClr val="000080"/>
              </a:solidFill>
            </a:endParaRPr>
          </a:p>
          <a:p>
            <a:endParaRPr lang="ru-RU" sz="800" b="1">
              <a:solidFill>
                <a:schemeClr val="accent2"/>
              </a:solidFill>
              <a:sym typeface="Symbol" pitchFamily="18" charset="2"/>
            </a:endParaRPr>
          </a:p>
          <a:p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</a:t>
            </a:r>
            <a:r>
              <a:rPr lang="en-US" sz="2400" b="1" baseline="-2500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ru-RU" sz="2400" b="1" baseline="-25000">
                <a:solidFill>
                  <a:schemeClr val="accent2"/>
                </a:solidFill>
                <a:sym typeface="Symbol" pitchFamily="18" charset="2"/>
              </a:rPr>
              <a:t>   </a:t>
            </a:r>
            <a:r>
              <a:rPr lang="en-US" sz="2400" b="1">
                <a:solidFill>
                  <a:srgbClr val="000080"/>
                </a:solidFill>
              </a:rPr>
              <a:t>→ </a:t>
            </a:r>
            <a:r>
              <a:rPr lang="ru-RU" sz="2400" b="1">
                <a:solidFill>
                  <a:srgbClr val="000080"/>
                </a:solidFill>
              </a:rPr>
              <a:t>  1</a:t>
            </a:r>
          </a:p>
        </p:txBody>
      </p:sp>
      <p:sp>
        <p:nvSpPr>
          <p:cNvPr id="18450" name="Text Box 21"/>
          <p:cNvSpPr txBox="1">
            <a:spLocks noChangeArrowheads="1"/>
          </p:cNvSpPr>
          <p:nvPr/>
        </p:nvSpPr>
        <p:spPr bwMode="auto">
          <a:xfrm>
            <a:off x="2438400" y="4724400"/>
            <a:ext cx="137795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80"/>
                </a:solidFill>
              </a:rPr>
              <a:t>k</a:t>
            </a:r>
            <a:r>
              <a:rPr lang="en-US" sz="2000" b="1" baseline="-25000">
                <a:solidFill>
                  <a:srgbClr val="000080"/>
                </a:solidFill>
              </a:rPr>
              <a:t>2</a:t>
            </a:r>
            <a:r>
              <a:rPr lang="en-US" sz="2000" b="1">
                <a:solidFill>
                  <a:srgbClr val="000080"/>
                </a:solidFill>
                <a:cs typeface="Arial" charset="0"/>
              </a:rPr>
              <a:t>×</a:t>
            </a:r>
            <a:r>
              <a:rPr lang="en-US" sz="2000" b="1">
                <a:solidFill>
                  <a:srgbClr val="000080"/>
                </a:solidFill>
              </a:rPr>
              <a:t>N</a:t>
            </a:r>
            <a:r>
              <a:rPr lang="ru-RU" sz="2000" b="1" baseline="-25000">
                <a:solidFill>
                  <a:srgbClr val="000080"/>
                </a:solidFill>
              </a:rPr>
              <a:t>г/с</a:t>
            </a:r>
            <a:r>
              <a:rPr lang="en-US" b="1">
                <a:solidFill>
                  <a:srgbClr val="000080"/>
                </a:solidFill>
              </a:rPr>
              <a:t>×</a:t>
            </a:r>
            <a:r>
              <a:rPr lang="en-US" sz="2000" b="1">
                <a:solidFill>
                  <a:srgbClr val="000080"/>
                </a:solidFill>
                <a:latin typeface="Times New Roman" pitchFamily="18" charset="0"/>
              </a:rPr>
              <a:t>δ</a:t>
            </a:r>
            <a:r>
              <a:rPr lang="en-US" sz="2000" b="1" baseline="-25000">
                <a:solidFill>
                  <a:srgbClr val="000080"/>
                </a:solidFill>
              </a:rPr>
              <a:t>2</a:t>
            </a:r>
            <a:endParaRPr lang="ru-RU" sz="2000" b="1" baseline="-25000">
              <a:solidFill>
                <a:srgbClr val="000080"/>
              </a:solidFill>
            </a:endParaRPr>
          </a:p>
        </p:txBody>
      </p:sp>
      <p:sp>
        <p:nvSpPr>
          <p:cNvPr id="18451" name="Line 22"/>
          <p:cNvSpPr>
            <a:spLocks noChangeShapeType="1"/>
          </p:cNvSpPr>
          <p:nvPr/>
        </p:nvSpPr>
        <p:spPr bwMode="auto">
          <a:xfrm>
            <a:off x="6781800" y="914400"/>
            <a:ext cx="0" cy="59436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2" name="Text Box 23"/>
          <p:cNvSpPr txBox="1">
            <a:spLocks noChangeArrowheads="1"/>
          </p:cNvSpPr>
          <p:nvPr/>
        </p:nvSpPr>
        <p:spPr bwMode="auto">
          <a:xfrm>
            <a:off x="457200" y="4038600"/>
            <a:ext cx="533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Ω</a:t>
            </a:r>
            <a:r>
              <a:rPr lang="ru-RU" sz="2000" b="1" baseline="-25000">
                <a:solidFill>
                  <a:srgbClr val="FF0000"/>
                </a:solidFill>
              </a:rPr>
              <a:t>1</a:t>
            </a:r>
            <a:endParaRPr lang="ru-RU" sz="3200" b="1"/>
          </a:p>
        </p:txBody>
      </p:sp>
      <p:sp>
        <p:nvSpPr>
          <p:cNvPr id="18453" name="Text Box 24"/>
          <p:cNvSpPr txBox="1">
            <a:spLocks noChangeArrowheads="1"/>
          </p:cNvSpPr>
          <p:nvPr/>
        </p:nvSpPr>
        <p:spPr bwMode="auto">
          <a:xfrm>
            <a:off x="3124200" y="3962400"/>
            <a:ext cx="547688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000" b="1">
                <a:solidFill>
                  <a:srgbClr val="FF0000"/>
                </a:solidFill>
                <a:latin typeface="Times New Roman" pitchFamily="18" charset="0"/>
              </a:rPr>
              <a:t>Ω</a:t>
            </a:r>
            <a:r>
              <a:rPr lang="ru-RU" sz="2000" b="1" baseline="-25000">
                <a:solidFill>
                  <a:srgbClr val="FF0000"/>
                </a:solidFill>
              </a:rPr>
              <a:t>2</a:t>
            </a:r>
            <a:endParaRPr lang="ru-RU" sz="3200"/>
          </a:p>
        </p:txBody>
      </p:sp>
      <p:sp>
        <p:nvSpPr>
          <p:cNvPr id="18454" name="Text Box 25"/>
          <p:cNvSpPr txBox="1">
            <a:spLocks noChangeArrowheads="1"/>
          </p:cNvSpPr>
          <p:nvPr/>
        </p:nvSpPr>
        <p:spPr bwMode="auto">
          <a:xfrm>
            <a:off x="3800475" y="2209800"/>
            <a:ext cx="15414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b="1">
                <a:solidFill>
                  <a:srgbClr val="000080"/>
                </a:solidFill>
              </a:rPr>
              <a:t>K</a:t>
            </a:r>
            <a:r>
              <a:rPr lang="ru-RU" sz="2000" b="1" baseline="-25000">
                <a:solidFill>
                  <a:srgbClr val="000080"/>
                </a:solidFill>
              </a:rPr>
              <a:t>2</a:t>
            </a:r>
            <a:r>
              <a:rPr lang="en-US" sz="2000" b="1">
                <a:solidFill>
                  <a:srgbClr val="000080"/>
                </a:solidFill>
                <a:cs typeface="Arial" charset="0"/>
              </a:rPr>
              <a:t>×</a:t>
            </a:r>
            <a:r>
              <a:rPr lang="en-US" sz="2000" b="1">
                <a:solidFill>
                  <a:srgbClr val="000080"/>
                </a:solidFill>
              </a:rPr>
              <a:t>N</a:t>
            </a:r>
            <a:r>
              <a:rPr lang="ru-RU" sz="2000" b="1" baseline="-25000">
                <a:solidFill>
                  <a:srgbClr val="000080"/>
                </a:solidFill>
              </a:rPr>
              <a:t>г/с </a:t>
            </a:r>
            <a:r>
              <a:rPr lang="en-US" sz="2000" b="1">
                <a:solidFill>
                  <a:srgbClr val="000080"/>
                </a:solidFill>
              </a:rPr>
              <a:t>+</a:t>
            </a:r>
            <a:r>
              <a:rPr lang="ru-RU" sz="2000" b="1">
                <a:solidFill>
                  <a:srgbClr val="000080"/>
                </a:solidFill>
              </a:rPr>
              <a:t> </a:t>
            </a:r>
            <a:r>
              <a:rPr lang="en-US" sz="2000" b="1">
                <a:solidFill>
                  <a:srgbClr val="000080"/>
                </a:solidFill>
              </a:rPr>
              <a:t>∆</a:t>
            </a:r>
            <a:r>
              <a:rPr lang="ru-RU" sz="2000" b="1" baseline="-25000">
                <a:solidFill>
                  <a:srgbClr val="000080"/>
                </a:solidFill>
              </a:rPr>
              <a:t>2</a:t>
            </a:r>
            <a:endParaRPr lang="ru-RU" sz="2000"/>
          </a:p>
        </p:txBody>
      </p:sp>
      <p:sp>
        <p:nvSpPr>
          <p:cNvPr id="18455" name="Text Box 26"/>
          <p:cNvSpPr txBox="1">
            <a:spLocks noChangeArrowheads="1"/>
          </p:cNvSpPr>
          <p:nvPr/>
        </p:nvSpPr>
        <p:spPr bwMode="auto">
          <a:xfrm>
            <a:off x="7391400" y="21336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400" b="1"/>
          </a:p>
        </p:txBody>
      </p:sp>
      <p:sp>
        <p:nvSpPr>
          <p:cNvPr id="18456" name="Text Box 27"/>
          <p:cNvSpPr txBox="1">
            <a:spLocks noChangeArrowheads="1"/>
          </p:cNvSpPr>
          <p:nvPr/>
        </p:nvSpPr>
        <p:spPr bwMode="auto">
          <a:xfrm>
            <a:off x="7391400" y="16002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400" b="1"/>
          </a:p>
        </p:txBody>
      </p:sp>
      <p:sp>
        <p:nvSpPr>
          <p:cNvPr id="18457" name="AutoShape 28"/>
          <p:cNvSpPr>
            <a:spLocks noChangeArrowheads="1"/>
          </p:cNvSpPr>
          <p:nvPr/>
        </p:nvSpPr>
        <p:spPr bwMode="auto">
          <a:xfrm rot="-5400000">
            <a:off x="1333500" y="2781300"/>
            <a:ext cx="838200" cy="1066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8" name="AutoShape 29"/>
          <p:cNvSpPr>
            <a:spLocks noChangeArrowheads="1"/>
          </p:cNvSpPr>
          <p:nvPr/>
        </p:nvSpPr>
        <p:spPr bwMode="auto">
          <a:xfrm>
            <a:off x="4953000" y="2819400"/>
            <a:ext cx="609600" cy="8382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59" name="Text Box 30"/>
          <p:cNvSpPr txBox="1">
            <a:spLocks noChangeArrowheads="1"/>
          </p:cNvSpPr>
          <p:nvPr/>
        </p:nvSpPr>
        <p:spPr bwMode="auto">
          <a:xfrm>
            <a:off x="7239000" y="228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latin typeface="Times New Roman" pitchFamily="18" charset="0"/>
              </a:rPr>
              <a:t>Приложение 2</a:t>
            </a:r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0" y="3886200"/>
            <a:ext cx="6781800" cy="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61" name="Rectangle 32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100" b="1">
                <a:solidFill>
                  <a:schemeClr val="bg1"/>
                </a:solidFill>
              </a:rPr>
              <a:t>Новые финансовые механизмы: подушевое финансирование </a:t>
            </a:r>
            <a:endParaRPr lang="ru-RU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50BE2-ED9D-4BBD-9E48-0750B743BA59}" type="slidenum">
              <a:rPr lang="ru-RU"/>
              <a:pPr/>
              <a:t>17</a:t>
            </a:fld>
            <a:endParaRPr lang="ru-RU"/>
          </a:p>
        </p:txBody>
      </p:sp>
      <p:graphicFrame>
        <p:nvGraphicFramePr>
          <p:cNvPr id="1026" name="Organization Chart 2"/>
          <p:cNvGraphicFramePr>
            <a:graphicFrameLocks/>
          </p:cNvGraphicFramePr>
          <p:nvPr/>
        </p:nvGraphicFramePr>
        <p:xfrm>
          <a:off x="250825" y="188913"/>
          <a:ext cx="8713788" cy="7272337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53" name="Text Box 27"/>
          <p:cNvSpPr txBox="1">
            <a:spLocks noChangeArrowheads="1"/>
          </p:cNvSpPr>
          <p:nvPr/>
        </p:nvSpPr>
        <p:spPr bwMode="auto">
          <a:xfrm>
            <a:off x="1981200" y="2362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5%</a:t>
            </a:r>
          </a:p>
        </p:txBody>
      </p:sp>
      <p:sp>
        <p:nvSpPr>
          <p:cNvPr id="1054" name="Text Box 28"/>
          <p:cNvSpPr txBox="1">
            <a:spLocks noChangeArrowheads="1"/>
          </p:cNvSpPr>
          <p:nvPr/>
        </p:nvSpPr>
        <p:spPr bwMode="auto">
          <a:xfrm>
            <a:off x="3124200" y="2362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85%</a:t>
            </a:r>
          </a:p>
        </p:txBody>
      </p:sp>
      <p:sp>
        <p:nvSpPr>
          <p:cNvPr id="1055" name="Text Box 29"/>
          <p:cNvSpPr txBox="1">
            <a:spLocks noChangeArrowheads="1"/>
          </p:cNvSpPr>
          <p:nvPr/>
        </p:nvSpPr>
        <p:spPr bwMode="auto">
          <a:xfrm>
            <a:off x="7467600" y="2362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10%</a:t>
            </a:r>
          </a:p>
        </p:txBody>
      </p:sp>
      <p:sp>
        <p:nvSpPr>
          <p:cNvPr id="1056" name="Text Box 30"/>
          <p:cNvSpPr txBox="1">
            <a:spLocks noChangeArrowheads="1"/>
          </p:cNvSpPr>
          <p:nvPr/>
        </p:nvSpPr>
        <p:spPr bwMode="auto">
          <a:xfrm>
            <a:off x="1752600" y="324485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60-80%</a:t>
            </a:r>
          </a:p>
        </p:txBody>
      </p:sp>
      <p:sp>
        <p:nvSpPr>
          <p:cNvPr id="1057" name="Text Box 31"/>
          <p:cNvSpPr txBox="1">
            <a:spLocks noChangeArrowheads="1"/>
          </p:cNvSpPr>
          <p:nvPr/>
        </p:nvSpPr>
        <p:spPr bwMode="auto">
          <a:xfrm>
            <a:off x="8077200" y="324485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20-40%</a:t>
            </a:r>
          </a:p>
        </p:txBody>
      </p:sp>
      <p:sp>
        <p:nvSpPr>
          <p:cNvPr id="1058" name="Text Box 32"/>
          <p:cNvSpPr txBox="1">
            <a:spLocks noChangeArrowheads="1"/>
          </p:cNvSpPr>
          <p:nvPr/>
        </p:nvSpPr>
        <p:spPr bwMode="auto">
          <a:xfrm>
            <a:off x="2286000" y="4114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30%</a:t>
            </a:r>
          </a:p>
        </p:txBody>
      </p:sp>
      <p:sp>
        <p:nvSpPr>
          <p:cNvPr id="1059" name="Text Box 33"/>
          <p:cNvSpPr txBox="1">
            <a:spLocks noChangeArrowheads="1"/>
          </p:cNvSpPr>
          <p:nvPr/>
        </p:nvSpPr>
        <p:spPr bwMode="auto">
          <a:xfrm>
            <a:off x="2286000" y="4648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70%</a:t>
            </a:r>
          </a:p>
        </p:txBody>
      </p:sp>
      <p:sp>
        <p:nvSpPr>
          <p:cNvPr id="1060" name="Text Box 34"/>
          <p:cNvSpPr txBox="1">
            <a:spLocks noChangeArrowheads="1"/>
          </p:cNvSpPr>
          <p:nvPr/>
        </p:nvSpPr>
        <p:spPr bwMode="auto">
          <a:xfrm>
            <a:off x="3733800" y="5638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70%</a:t>
            </a:r>
          </a:p>
        </p:txBody>
      </p:sp>
      <p:sp>
        <p:nvSpPr>
          <p:cNvPr id="1061" name="Text Box 35"/>
          <p:cNvSpPr txBox="1">
            <a:spLocks noChangeArrowheads="1"/>
          </p:cNvSpPr>
          <p:nvPr/>
        </p:nvSpPr>
        <p:spPr bwMode="auto">
          <a:xfrm>
            <a:off x="3886200" y="6172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30%</a:t>
            </a:r>
          </a:p>
        </p:txBody>
      </p:sp>
      <p:sp>
        <p:nvSpPr>
          <p:cNvPr id="1062" name="Text Box 38"/>
          <p:cNvSpPr txBox="1">
            <a:spLocks noChangeArrowheads="1"/>
          </p:cNvSpPr>
          <p:nvPr/>
        </p:nvSpPr>
        <p:spPr bwMode="auto">
          <a:xfrm>
            <a:off x="7239000" y="228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latin typeface="Times New Roman" pitchFamily="18" charset="0"/>
              </a:rPr>
              <a:t>Приложение 3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4953000" y="5334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51" name="Object 41"/>
          <p:cNvGraphicFramePr>
            <a:graphicFrameLocks noChangeAspect="1"/>
          </p:cNvGraphicFramePr>
          <p:nvPr/>
        </p:nvGraphicFramePr>
        <p:xfrm>
          <a:off x="4800600" y="5429250"/>
          <a:ext cx="1905000" cy="950913"/>
        </p:xfrm>
        <a:graphic>
          <a:graphicData uri="http://schemas.openxmlformats.org/presentationml/2006/ole">
            <p:oleObj spid="_x0000_s1051" name="Формула" r:id="rId3" imgW="1244520" imgH="622080" progId="Equation.3">
              <p:embed/>
            </p:oleObj>
          </a:graphicData>
        </a:graphic>
      </p:graphicFrame>
      <p:sp>
        <p:nvSpPr>
          <p:cNvPr id="1065" name="Line 42"/>
          <p:cNvSpPr>
            <a:spLocks noChangeShapeType="1"/>
          </p:cNvSpPr>
          <p:nvPr/>
        </p:nvSpPr>
        <p:spPr bwMode="auto">
          <a:xfrm>
            <a:off x="3733800" y="5638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66" name="Text Box 43"/>
          <p:cNvSpPr txBox="1">
            <a:spLocks noChangeArrowheads="1"/>
          </p:cNvSpPr>
          <p:nvPr/>
        </p:nvSpPr>
        <p:spPr bwMode="auto">
          <a:xfrm>
            <a:off x="6840538" y="5445125"/>
            <a:ext cx="23034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i="1"/>
              <a:t>Ст </a:t>
            </a:r>
            <a:r>
              <a:rPr lang="ru-RU" sz="1200"/>
              <a:t>–  стоимость образовательной услуги; к – количество учащихся (1 – 11 классы);</a:t>
            </a:r>
            <a:br>
              <a:rPr lang="ru-RU" sz="1200"/>
            </a:br>
            <a:r>
              <a:rPr lang="ru-RU" sz="1200"/>
              <a:t>у – годовое количество учебных часов</a:t>
            </a:r>
          </a:p>
        </p:txBody>
      </p:sp>
      <p:sp>
        <p:nvSpPr>
          <p:cNvPr id="1067" name="Rectangle 44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100" b="1">
                <a:solidFill>
                  <a:schemeClr val="bg1"/>
                </a:solidFill>
              </a:rPr>
              <a:t>Новые финансовые механизмы: новая система оплаты труда</a:t>
            </a:r>
            <a:endParaRPr lang="ru-RU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536813-1DC8-48C7-9D17-338BBC5E03C8}" type="slidenum">
              <a:rPr lang="ru-RU"/>
              <a:pPr/>
              <a:t>18</a:t>
            </a:fld>
            <a:endParaRPr lang="ru-RU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Финансово-экономическое обеспечение введения ФГОС 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</p:txBody>
      </p:sp>
      <p:graphicFrame>
        <p:nvGraphicFramePr>
          <p:cNvPr id="171026" name="Group 18"/>
          <p:cNvGraphicFramePr>
            <a:graphicFrameLocks noGrp="1"/>
          </p:cNvGraphicFramePr>
          <p:nvPr/>
        </p:nvGraphicFramePr>
        <p:xfrm>
          <a:off x="755650" y="1397000"/>
          <a:ext cx="7993063" cy="4716145"/>
        </p:xfrm>
        <a:graphic>
          <a:graphicData uri="http://schemas.openxmlformats.org/drawingml/2006/table">
            <a:tbl>
              <a:tblPr/>
              <a:tblGrid>
                <a:gridCol w="3816350"/>
                <a:gridCol w="4176713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Федеральный уровень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Уровень образовательного 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Методика формирования расходов на реализацию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Методика формирования системы оплаты и стимулирования труда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Локальные акты, регламентирующие установление заработной платы работников учреждения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Дополнительные  соглашения к трудовому договору с педагогическими работниками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E6018A-74E8-4095-87D7-7AF326737B3E}" type="slidenum">
              <a:rPr lang="ru-RU"/>
              <a:pPr/>
              <a:t>19</a:t>
            </a:fld>
            <a:endParaRPr lang="ru-RU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 b="1">
              <a:solidFill>
                <a:schemeClr val="bg1"/>
              </a:solidFill>
            </a:endParaRP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Совершенствование учительского корпуса и ФГОС</a:t>
            </a:r>
          </a:p>
          <a:p>
            <a:pPr algn="ctr"/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b="1">
              <a:solidFill>
                <a:schemeClr val="accent2"/>
              </a:solidFill>
            </a:endParaRPr>
          </a:p>
          <a:p>
            <a:r>
              <a:rPr lang="ru-RU" b="1">
                <a:solidFill>
                  <a:schemeClr val="accent2"/>
                </a:solidFill>
              </a:rPr>
              <a:t>Внедрение НСОТ: </a:t>
            </a:r>
            <a:r>
              <a:rPr lang="ru-RU" b="1">
                <a:solidFill>
                  <a:srgbClr val="CC3300"/>
                </a:solidFill>
              </a:rPr>
              <a:t>зарплата</a:t>
            </a:r>
            <a:r>
              <a:rPr lang="ru-RU" b="1">
                <a:solidFill>
                  <a:schemeClr val="accent2"/>
                </a:solidFill>
              </a:rPr>
              <a:t> зависит от </a:t>
            </a:r>
            <a:r>
              <a:rPr lang="ru-RU" b="1">
                <a:solidFill>
                  <a:srgbClr val="CC3300"/>
                </a:solidFill>
              </a:rPr>
              <a:t>качества</a:t>
            </a:r>
          </a:p>
          <a:p>
            <a:endParaRPr lang="ru-RU" b="1">
              <a:solidFill>
                <a:schemeClr val="accent2"/>
              </a:solidFill>
            </a:endParaRPr>
          </a:p>
          <a:p>
            <a:r>
              <a:rPr lang="ru-RU" b="1">
                <a:solidFill>
                  <a:schemeClr val="accent2"/>
                </a:solidFill>
              </a:rPr>
              <a:t>Педагогическая практика и стажировки </a:t>
            </a:r>
            <a:br>
              <a:rPr lang="ru-RU" b="1">
                <a:solidFill>
                  <a:schemeClr val="accent2"/>
                </a:solidFill>
              </a:rPr>
            </a:br>
            <a:r>
              <a:rPr lang="ru-RU" b="1">
                <a:solidFill>
                  <a:schemeClr val="accent2"/>
                </a:solidFill>
              </a:rPr>
              <a:t>на базе </a:t>
            </a:r>
            <a:r>
              <a:rPr lang="ru-RU" b="1">
                <a:solidFill>
                  <a:srgbClr val="CC3300"/>
                </a:solidFill>
              </a:rPr>
              <a:t>инновационных площадок</a:t>
            </a:r>
          </a:p>
          <a:p>
            <a:endParaRPr lang="ru-RU" b="1">
              <a:solidFill>
                <a:srgbClr val="CC3300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  <a:p>
            <a:r>
              <a:rPr lang="ru-RU" b="1">
                <a:solidFill>
                  <a:schemeClr val="accent2"/>
                </a:solidFill>
              </a:rPr>
              <a:t>Повышение квалификации</a:t>
            </a:r>
          </a:p>
          <a:p>
            <a:r>
              <a:rPr lang="ru-RU" b="1">
                <a:solidFill>
                  <a:schemeClr val="accent2"/>
                </a:solidFill>
              </a:rPr>
              <a:t>	</a:t>
            </a:r>
            <a:r>
              <a:rPr lang="ru-RU" b="1">
                <a:solidFill>
                  <a:srgbClr val="CC3300"/>
                </a:solidFill>
              </a:rPr>
              <a:t>модульный</a:t>
            </a:r>
            <a:r>
              <a:rPr lang="ru-RU" b="1">
                <a:solidFill>
                  <a:schemeClr val="accent2"/>
                </a:solidFill>
              </a:rPr>
              <a:t> принцип</a:t>
            </a:r>
          </a:p>
          <a:p>
            <a:r>
              <a:rPr lang="ru-RU" b="1">
                <a:solidFill>
                  <a:schemeClr val="accent2"/>
                </a:solidFill>
              </a:rPr>
              <a:t>	современные </a:t>
            </a:r>
            <a:r>
              <a:rPr lang="ru-RU" b="1">
                <a:solidFill>
                  <a:srgbClr val="CC3300"/>
                </a:solidFill>
              </a:rPr>
              <a:t>достижения </a:t>
            </a:r>
            <a:r>
              <a:rPr lang="ru-RU" b="1">
                <a:solidFill>
                  <a:schemeClr val="accent2"/>
                </a:solidFill>
              </a:rPr>
              <a:t>педагогической </a:t>
            </a:r>
            <a:r>
              <a:rPr lang="ru-RU" b="1">
                <a:solidFill>
                  <a:srgbClr val="CC3300"/>
                </a:solidFill>
              </a:rPr>
              <a:t>науки и практики</a:t>
            </a:r>
          </a:p>
          <a:p>
            <a:r>
              <a:rPr lang="ru-RU" b="1">
                <a:solidFill>
                  <a:schemeClr val="accent2"/>
                </a:solidFill>
              </a:rPr>
              <a:t>	</a:t>
            </a:r>
            <a:r>
              <a:rPr lang="ru-RU" b="1">
                <a:solidFill>
                  <a:srgbClr val="CC3300"/>
                </a:solidFill>
              </a:rPr>
              <a:t>подушевое</a:t>
            </a:r>
            <a:r>
              <a:rPr lang="ru-RU" b="1">
                <a:solidFill>
                  <a:schemeClr val="accent2"/>
                </a:solidFill>
              </a:rPr>
              <a:t> финансирование</a:t>
            </a:r>
          </a:p>
          <a:p>
            <a:endParaRPr lang="ru-RU" b="1">
              <a:solidFill>
                <a:schemeClr val="accent2"/>
              </a:solidFill>
            </a:endParaRPr>
          </a:p>
          <a:p>
            <a:r>
              <a:rPr lang="ru-RU" b="1">
                <a:solidFill>
                  <a:schemeClr val="accent2"/>
                </a:solidFill>
              </a:rPr>
              <a:t>Педагогическое образование</a:t>
            </a:r>
          </a:p>
          <a:p>
            <a:r>
              <a:rPr lang="ru-RU" b="1">
                <a:solidFill>
                  <a:schemeClr val="accent2"/>
                </a:solidFill>
              </a:rPr>
              <a:t>	современная </a:t>
            </a:r>
            <a:r>
              <a:rPr lang="ru-RU" b="1">
                <a:solidFill>
                  <a:srgbClr val="CC3300"/>
                </a:solidFill>
              </a:rPr>
              <a:t>психолого-педагогическая</a:t>
            </a:r>
            <a:r>
              <a:rPr lang="ru-RU" b="1">
                <a:solidFill>
                  <a:schemeClr val="accent2"/>
                </a:solidFill>
              </a:rPr>
              <a:t> подготовка</a:t>
            </a:r>
          </a:p>
          <a:p>
            <a:r>
              <a:rPr lang="ru-RU" b="1">
                <a:solidFill>
                  <a:schemeClr val="accent2"/>
                </a:solidFill>
              </a:rPr>
              <a:t>              (базовые центры подготовки педагогов)</a:t>
            </a:r>
          </a:p>
          <a:p>
            <a:r>
              <a:rPr lang="ru-RU" b="1">
                <a:solidFill>
                  <a:schemeClr val="accent2"/>
                </a:solidFill>
              </a:rPr>
              <a:t>	подготовка профессиональных </a:t>
            </a:r>
            <a:r>
              <a:rPr lang="ru-RU" b="1">
                <a:solidFill>
                  <a:srgbClr val="CC3300"/>
                </a:solidFill>
              </a:rPr>
              <a:t>менеджеров образования</a:t>
            </a:r>
          </a:p>
          <a:p>
            <a:endParaRPr lang="ru-RU" b="1">
              <a:solidFill>
                <a:schemeClr val="accent2"/>
              </a:solidFill>
            </a:endParaRPr>
          </a:p>
          <a:p>
            <a:r>
              <a:rPr lang="ru-RU" b="1">
                <a:solidFill>
                  <a:schemeClr val="accent2"/>
                </a:solidFill>
              </a:rPr>
              <a:t>Обновление аттестации: подтверждение квалификации</a:t>
            </a:r>
          </a:p>
          <a:p>
            <a:endParaRPr lang="ru-RU" b="1">
              <a:solidFill>
                <a:schemeClr val="accent2"/>
              </a:solidFill>
            </a:endParaRPr>
          </a:p>
          <a:p>
            <a:r>
              <a:rPr lang="ru-RU" b="1">
                <a:solidFill>
                  <a:schemeClr val="accent2"/>
                </a:solidFill>
              </a:rPr>
              <a:t>Обновление квалификационных требований: </a:t>
            </a:r>
            <a:r>
              <a:rPr lang="ru-RU" b="1">
                <a:solidFill>
                  <a:srgbClr val="CC3300"/>
                </a:solidFill>
              </a:rPr>
              <a:t>компетентностный</a:t>
            </a:r>
            <a:r>
              <a:rPr lang="ru-RU" b="1">
                <a:solidFill>
                  <a:schemeClr val="accent2"/>
                </a:solidFill>
              </a:rPr>
              <a:t> подход</a:t>
            </a:r>
          </a:p>
          <a:p>
            <a:endParaRPr lang="ru-RU" b="1">
              <a:solidFill>
                <a:schemeClr val="accent2"/>
              </a:solidFill>
            </a:endParaRPr>
          </a:p>
          <a:p>
            <a:endParaRPr lang="ru-RU" b="1">
              <a:solidFill>
                <a:srgbClr val="CC3300"/>
              </a:solidFill>
            </a:endParaRPr>
          </a:p>
        </p:txBody>
      </p:sp>
      <p:pic>
        <p:nvPicPr>
          <p:cNvPr id="20485" name="Picture 4" descr="121c915a7dfed47c8cf02c12d9937f16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836613"/>
            <a:ext cx="2195513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1773238"/>
            <a:ext cx="2324100" cy="154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3A483-73E3-420D-8B94-CCB2FBD4DC47}" type="slidenum">
              <a:rPr lang="ru-RU"/>
              <a:pPr/>
              <a:t>2</a:t>
            </a:fld>
            <a:endParaRPr lang="ru-RU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 </a:t>
            </a:r>
            <a:r>
              <a:rPr lang="ru-RU" sz="2200" b="1">
                <a:solidFill>
                  <a:schemeClr val="bg1"/>
                </a:solidFill>
              </a:rPr>
              <a:t>Федеральный государственный образовательный стандарт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554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t-RU" b="1"/>
              <a:t> </a:t>
            </a:r>
            <a:endParaRPr lang="ru-RU" sz="2800" b="1"/>
          </a:p>
          <a:p>
            <a:pPr>
              <a:buFontTx/>
              <a:buChar char="•"/>
            </a:pPr>
            <a:r>
              <a:rPr lang="ru-RU" sz="2800" b="1"/>
              <a:t> </a:t>
            </a:r>
            <a:r>
              <a:rPr lang="tt-RU" sz="2800" b="1">
                <a:solidFill>
                  <a:srgbClr val="CC3300"/>
                </a:solidFill>
              </a:rPr>
              <a:t>Федеральный закон от 1 декабря 2007 г. </a:t>
            </a:r>
          </a:p>
          <a:p>
            <a:r>
              <a:rPr lang="tt-RU" sz="2800" b="1">
                <a:solidFill>
                  <a:srgbClr val="CC3300"/>
                </a:solidFill>
              </a:rPr>
              <a:t>№ 309-ФЗ</a:t>
            </a:r>
            <a:r>
              <a:rPr lang="ru-RU" sz="2800" b="1"/>
              <a:t>  </a:t>
            </a:r>
          </a:p>
          <a:p>
            <a:r>
              <a:rPr lang="ru-RU" sz="2000" b="1">
                <a:solidFill>
                  <a:srgbClr val="003399"/>
                </a:solidFill>
              </a:rPr>
              <a:t>новое понимание содержания и структуры понятия «федеральный государственный образовательный стандарт»</a:t>
            </a:r>
            <a:r>
              <a:rPr lang="tt-RU" sz="2000" b="1">
                <a:solidFill>
                  <a:srgbClr val="003399"/>
                </a:solidFill>
              </a:rPr>
              <a:t> (ФГОС)</a:t>
            </a:r>
            <a:r>
              <a:rPr lang="tt-RU"/>
              <a:t> </a:t>
            </a:r>
            <a:endParaRPr lang="ru-RU" sz="28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endParaRPr lang="ru-RU" sz="28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ru-RU" sz="2800" b="1">
                <a:solidFill>
                  <a:schemeClr val="accent2"/>
                </a:solidFill>
              </a:rPr>
              <a:t> </a:t>
            </a:r>
            <a:r>
              <a:rPr lang="ru-RU" sz="2800" b="1">
                <a:solidFill>
                  <a:srgbClr val="CC3300"/>
                </a:solidFill>
              </a:rPr>
              <a:t>Закон Российской Федерации</a:t>
            </a:r>
          </a:p>
          <a:p>
            <a:r>
              <a:rPr lang="ru-RU" sz="2800" b="1">
                <a:solidFill>
                  <a:srgbClr val="CC3300"/>
                </a:solidFill>
              </a:rPr>
              <a:t> «Об образовании», статья 7</a:t>
            </a:r>
          </a:p>
          <a:p>
            <a:r>
              <a:rPr lang="ru-RU" sz="2000" b="1">
                <a:solidFill>
                  <a:srgbClr val="003399"/>
                </a:solidFill>
              </a:rPr>
              <a:t>« В Российской Федерации устанавливаются федеральные государственные образовательные стандарты, представляющие собой совокупность требований, обязательных при реализации основных образовательных программ начального общего, основного общего, среднего (полного) общего образования…»</a:t>
            </a:r>
            <a:r>
              <a:rPr lang="ru-RU" sz="2000">
                <a:solidFill>
                  <a:srgbClr val="003399"/>
                </a:solidFill>
              </a:rPr>
              <a:t> </a:t>
            </a:r>
            <a:endParaRPr lang="ru-RU" sz="2000" b="1">
              <a:solidFill>
                <a:srgbClr val="003399"/>
              </a:solidFill>
            </a:endParaRPr>
          </a:p>
          <a:p>
            <a:pPr>
              <a:buFontTx/>
              <a:buChar char="•"/>
            </a:pPr>
            <a:endParaRPr lang="ru-RU" sz="2000" b="1">
              <a:solidFill>
                <a:srgbClr val="003399"/>
              </a:solidFill>
            </a:endParaRPr>
          </a:p>
          <a:p>
            <a:pPr>
              <a:buFontTx/>
              <a:buChar char="•"/>
            </a:pPr>
            <a:endParaRPr lang="ru-RU" sz="2000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696FB0-57EE-49DE-995E-2AF54A7335CB}" type="slidenum">
              <a:rPr lang="ru-RU"/>
              <a:pPr/>
              <a:t>20</a:t>
            </a:fld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00213"/>
            <a:ext cx="7704137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обеспечение</a:t>
            </a:r>
            <a:r>
              <a:rPr lang="ru-RU" sz="2400" smtClean="0"/>
              <a:t>  оптимального вхождения работников образования в систему ценностей современного образования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 </a:t>
            </a:r>
            <a:r>
              <a:rPr lang="ru-RU" sz="2400" b="1" smtClean="0"/>
              <a:t>принятие  </a:t>
            </a:r>
            <a:r>
              <a:rPr lang="ru-RU" sz="2400" smtClean="0"/>
              <a:t>идеологии ФГОС общего образования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 </a:t>
            </a:r>
            <a:r>
              <a:rPr lang="ru-RU" sz="2400" b="1" smtClean="0"/>
              <a:t>освоение</a:t>
            </a:r>
            <a:r>
              <a:rPr lang="ru-RU" sz="2400" smtClean="0"/>
              <a:t> новой системы требований к структуре основной образовательной программы, условиям ее реализации и оценке достижений обучающихся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овладение</a:t>
            </a:r>
            <a:r>
              <a:rPr lang="ru-RU" sz="2400" smtClean="0"/>
              <a:t>  учебно-методическими и информационно-методическими ресурсами, необходимыми для успешного решения задач ФГОС</a:t>
            </a:r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Ожидаемый результат повышения квалификации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 – это профессиональная готовность работников образования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 к реализации ФГОС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D8615F-FC54-451B-B96D-960CDC3113FD}" type="slidenum">
              <a:rPr lang="ru-RU"/>
              <a:pPr/>
              <a:t>21</a:t>
            </a:fld>
            <a:endParaRPr lang="ru-RU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Кадровое обеспечение введения ФГОС 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</p:txBody>
      </p:sp>
      <p:graphicFrame>
        <p:nvGraphicFramePr>
          <p:cNvPr id="177172" name="Group 20"/>
          <p:cNvGraphicFramePr>
            <a:graphicFrameLocks noGrp="1"/>
          </p:cNvGraphicFramePr>
          <p:nvPr/>
        </p:nvGraphicFramePr>
        <p:xfrm>
          <a:off x="755650" y="1397000"/>
          <a:ext cx="7993063" cy="4716145"/>
        </p:xfrm>
        <a:graphic>
          <a:graphicData uri="http://schemas.openxmlformats.org/drawingml/2006/table">
            <a:tbl>
              <a:tblPr/>
              <a:tblGrid>
                <a:gridCol w="3816350"/>
                <a:gridCol w="4176713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Федеральный уровень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Уровень образовательного 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Рекомендации по обновлению содержания повышения квалификации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Примерные дополнительные профессиональные образовательные программы по вопросам введения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Подготовка тьюторов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План-график повышения квалификации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Внутришкольное повышение квалификации (научно-методические семинары)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Обновление должностных инструкции работников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E44AE4-D470-4E5E-A155-ED2F8418560A}" type="slidenum">
              <a:rPr lang="ru-RU"/>
              <a:pPr/>
              <a:t>22</a:t>
            </a:fld>
            <a:endParaRPr lang="ru-RU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Организационное обеспечение введения ФГОС 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</p:txBody>
      </p:sp>
      <p:graphicFrame>
        <p:nvGraphicFramePr>
          <p:cNvPr id="179231" name="Group 31"/>
          <p:cNvGraphicFramePr>
            <a:graphicFrameLocks noGrp="1"/>
          </p:cNvGraphicFramePr>
          <p:nvPr/>
        </p:nvGraphicFramePr>
        <p:xfrm>
          <a:off x="755650" y="1397000"/>
          <a:ext cx="7993063" cy="5157216"/>
        </p:xfrm>
        <a:graphic>
          <a:graphicData uri="http://schemas.openxmlformats.org/drawingml/2006/table">
            <a:tbl>
              <a:tblPr/>
              <a:tblGrid>
                <a:gridCol w="3816350"/>
                <a:gridCol w="4176713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Федеральный уровень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Уровень образовательного 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Федеральный координационный орган по подготовке и введению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Всероссийские семинары-совещания, научно-практические  конференции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Общероссийский мониторинг введения ФГОС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Серия научно-методических изданий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Координации деятельности субъектов образовательного процесса, организационных структур учреждения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Реализация моделей взаимодействия  учреждений общего  и дополнительного образования детей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Модернизация системы методической работы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Привлечение органов государственно-общественного управления к проектированию основной образовательной программы школы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7401B2-5812-41A6-A879-3AED497BE842}" type="slidenum">
              <a:rPr lang="ru-RU"/>
              <a:pPr/>
              <a:t>23</a:t>
            </a:fld>
            <a:endParaRPr lang="ru-RU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Информационное обеспечение введения ФГОС 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</p:txBody>
      </p:sp>
      <p:graphicFrame>
        <p:nvGraphicFramePr>
          <p:cNvPr id="173073" name="Group 17"/>
          <p:cNvGraphicFramePr>
            <a:graphicFrameLocks noGrp="1"/>
          </p:cNvGraphicFramePr>
          <p:nvPr/>
        </p:nvGraphicFramePr>
        <p:xfrm>
          <a:off x="755650" y="1397000"/>
          <a:ext cx="7993063" cy="5131245"/>
        </p:xfrm>
        <a:graphic>
          <a:graphicData uri="http://schemas.openxmlformats.org/drawingml/2006/table">
            <a:tbl>
              <a:tblPr/>
              <a:tblGrid>
                <a:gridCol w="3816350"/>
                <a:gridCol w="4176713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Федеральный уровень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Уровень образовательного учреждения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Информирование общественности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(СМИ, научно-методические издания,официальные сайты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hlinkClick r:id="rId3"/>
                        </a:rPr>
                        <a:t>www.mon.gov.ru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  <a:hlinkClick r:id="rId4"/>
                        </a:rPr>
                        <a:t>www.standart.edu.ru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FFFF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  <a:hlinkClick r:id="rId4"/>
                        </a:rPr>
                        <a:t>www. </a:t>
                      </a: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isiorao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  <a:hlinkClick r:id="rId4"/>
                        </a:rPr>
                        <a:t>.ru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др.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FF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Сетевой комплекс информационного взаимодействия субъектов РФ по введению ФГОС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Изучение общественного мнения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Публичный отчет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Сайт учреждения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797D1A-5A37-4059-92D1-4E293E9911B6}" type="slidenum">
              <a:rPr lang="ru-RU"/>
              <a:pPr/>
              <a:t>24</a:t>
            </a:fld>
            <a:endParaRPr lang="ru-RU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50825" y="981075"/>
            <a:ext cx="8642350" cy="58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400" b="1" u="sng">
                <a:solidFill>
                  <a:schemeClr val="accent2"/>
                </a:solidFill>
              </a:rPr>
              <a:t>ФГОС:</a:t>
            </a:r>
          </a:p>
          <a:p>
            <a:pPr marL="342900" indent="-342900"/>
            <a:endParaRPr lang="ru-RU" sz="2400" b="1" u="sng">
              <a:solidFill>
                <a:schemeClr val="accent2"/>
              </a:solidFill>
            </a:endParaRPr>
          </a:p>
          <a:p>
            <a:pPr marL="342900" indent="-342900">
              <a:buFontTx/>
              <a:buChar char="•"/>
            </a:pPr>
            <a:r>
              <a:rPr lang="ru-RU" sz="2400" b="1">
                <a:solidFill>
                  <a:schemeClr val="accent2"/>
                </a:solidFill>
              </a:rPr>
              <a:t>Требования к материально-техническому оснащению (библиотека – читальный зал – медиатека – </a:t>
            </a:r>
            <a:r>
              <a:rPr lang="ru-RU" sz="2400" b="1">
                <a:solidFill>
                  <a:srgbClr val="CC0000"/>
                </a:solidFill>
              </a:rPr>
              <a:t>информационно-библиотечный центр</a:t>
            </a:r>
            <a:r>
              <a:rPr lang="ru-RU" sz="2400" b="1">
                <a:solidFill>
                  <a:schemeClr val="accent2"/>
                </a:solidFill>
              </a:rPr>
              <a:t>)</a:t>
            </a:r>
          </a:p>
          <a:p>
            <a:pPr marL="342900" indent="-342900">
              <a:buFontTx/>
              <a:buChar char="•"/>
            </a:pPr>
            <a:r>
              <a:rPr lang="ru-RU" sz="2400" b="1">
                <a:solidFill>
                  <a:schemeClr val="accent2"/>
                </a:solidFill>
              </a:rPr>
              <a:t>Требования к </a:t>
            </a:r>
            <a:r>
              <a:rPr lang="ru-RU" sz="2400" b="1">
                <a:solidFill>
                  <a:srgbClr val="CC0000"/>
                </a:solidFill>
              </a:rPr>
              <a:t>информационно-образовательной среде</a:t>
            </a:r>
          </a:p>
          <a:p>
            <a:pPr marL="342900" indent="-342900">
              <a:buFontTx/>
              <a:buChar char="•"/>
            </a:pPr>
            <a:r>
              <a:rPr lang="ru-RU" sz="2400" b="1">
                <a:solidFill>
                  <a:schemeClr val="accent2"/>
                </a:solidFill>
              </a:rPr>
              <a:t>Требования к учебно-методическому и </a:t>
            </a:r>
            <a:r>
              <a:rPr lang="ru-RU" sz="2400" b="1">
                <a:solidFill>
                  <a:srgbClr val="CC0000"/>
                </a:solidFill>
              </a:rPr>
              <a:t>информационному обеспечению</a:t>
            </a:r>
          </a:p>
          <a:p>
            <a:pPr marL="342900" indent="-342900"/>
            <a:endParaRPr lang="ru-RU" sz="2400" b="1">
              <a:solidFill>
                <a:srgbClr val="CC0000"/>
              </a:solidFill>
            </a:endParaRPr>
          </a:p>
          <a:p>
            <a:pPr marL="784225" lvl="1" indent="-342900"/>
            <a:r>
              <a:rPr lang="ru-RU" sz="2400" b="1">
                <a:solidFill>
                  <a:schemeClr val="accent2"/>
                </a:solidFill>
              </a:rPr>
              <a:t>    Нужен </a:t>
            </a:r>
            <a:r>
              <a:rPr lang="ru-RU" sz="2400" b="1">
                <a:solidFill>
                  <a:srgbClr val="CC0000"/>
                </a:solidFill>
              </a:rPr>
              <a:t>новый</a:t>
            </a:r>
            <a:r>
              <a:rPr lang="ru-RU" sz="2400" b="1">
                <a:solidFill>
                  <a:schemeClr val="accent2"/>
                </a:solidFill>
              </a:rPr>
              <a:t> ресурс – </a:t>
            </a:r>
            <a:r>
              <a:rPr lang="ru-RU" sz="2400" b="1" i="1">
                <a:solidFill>
                  <a:schemeClr val="accent2"/>
                </a:solidFill>
              </a:rPr>
              <a:t>учебно-методический комплекс</a:t>
            </a:r>
            <a:r>
              <a:rPr lang="ru-RU" sz="2400" b="1">
                <a:solidFill>
                  <a:schemeClr val="accent2"/>
                </a:solidFill>
              </a:rPr>
              <a:t> (учебник  + ЭОР + методическое пособие + средства для контроля и самоконтроля + средства для самостоятельной работы +…+…+), </a:t>
            </a:r>
          </a:p>
          <a:p>
            <a:pPr marL="342900" indent="-342900">
              <a:buFontTx/>
              <a:buChar char="•"/>
            </a:pPr>
            <a:endParaRPr lang="ru-RU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7F76DB-E8F1-4DF5-8B0D-E5491967F6B1}" type="slidenum">
              <a:rPr lang="ru-RU"/>
              <a:pPr/>
              <a:t>25</a:t>
            </a:fld>
            <a:endParaRPr lang="ru-RU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chemeClr val="bg1"/>
                </a:solidFill>
              </a:rPr>
              <a:t>Материально-техническое обеспечение введения ФГОС 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8496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solidFill>
                <a:schemeClr val="accent2"/>
              </a:solidFill>
            </a:endParaRPr>
          </a:p>
          <a:p>
            <a:endParaRPr lang="ru-RU" b="1">
              <a:solidFill>
                <a:schemeClr val="accent2"/>
              </a:solidFill>
            </a:endParaRPr>
          </a:p>
        </p:txBody>
      </p:sp>
      <p:graphicFrame>
        <p:nvGraphicFramePr>
          <p:cNvPr id="175125" name="Group 21"/>
          <p:cNvGraphicFramePr>
            <a:graphicFrameLocks noGrp="1"/>
          </p:cNvGraphicFramePr>
          <p:nvPr/>
        </p:nvGraphicFramePr>
        <p:xfrm>
          <a:off x="755650" y="1397000"/>
          <a:ext cx="7993063" cy="5010912"/>
        </p:xfrm>
        <a:graphic>
          <a:graphicData uri="http://schemas.openxmlformats.org/drawingml/2006/table">
            <a:tbl>
              <a:tblPr/>
              <a:tblGrid>
                <a:gridCol w="3816350"/>
                <a:gridCol w="4176713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Федеральный уровень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</a:rPr>
                        <a:t>Уровень образовательного учреждения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Федеральные требования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Требования к объектам инфраструктуры учреждения, их оснащению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Оборудование помещений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Учебно-методические комплекты, ЭОР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Банк программ, разработок занятий, дидактических материалов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4AE66B-0858-4091-A02B-8EF265877A97}" type="slidenum">
              <a:rPr lang="ru-RU"/>
              <a:pPr/>
              <a:t>26</a:t>
            </a:fld>
            <a:endParaRPr lang="ru-RU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Критерии готовности ОУ к введению стандарта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0" y="1052513"/>
            <a:ext cx="9144000" cy="54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accent2"/>
                </a:solidFill>
              </a:rPr>
              <a:t> </a:t>
            </a:r>
            <a:endParaRPr lang="ru-RU" sz="24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1600" b="1">
                <a:solidFill>
                  <a:schemeClr val="accent2"/>
                </a:solidFill>
              </a:rPr>
              <a:t>разработана и утверждена </a:t>
            </a:r>
            <a:r>
              <a:rPr lang="ru-RU" sz="1600" b="1">
                <a:solidFill>
                  <a:srgbClr val="CC0000"/>
                </a:solidFill>
              </a:rPr>
              <a:t>основная образовательная</a:t>
            </a:r>
            <a:r>
              <a:rPr lang="ru-RU" b="1">
                <a:solidFill>
                  <a:srgbClr val="CC0000"/>
                </a:solidFill>
              </a:rPr>
              <a:t> </a:t>
            </a:r>
            <a:r>
              <a:rPr lang="ru-RU" sz="1600" b="1">
                <a:solidFill>
                  <a:srgbClr val="CC0000"/>
                </a:solidFill>
              </a:rPr>
              <a:t>программа</a:t>
            </a:r>
            <a:r>
              <a:rPr lang="ru-RU" sz="1600" b="1" u="sng">
                <a:solidFill>
                  <a:schemeClr val="accent2"/>
                </a:solidFill>
              </a:rPr>
              <a:t> </a:t>
            </a:r>
          </a:p>
          <a:p>
            <a:endParaRPr lang="ru-RU" sz="800" b="1" u="sng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b="1">
                <a:solidFill>
                  <a:srgbClr val="CC0000"/>
                </a:solidFill>
              </a:rPr>
              <a:t> </a:t>
            </a:r>
            <a:r>
              <a:rPr lang="ru-RU" sz="1600" b="1">
                <a:solidFill>
                  <a:srgbClr val="CC0000"/>
                </a:solidFill>
              </a:rPr>
              <a:t>нормативная база</a:t>
            </a:r>
            <a:r>
              <a:rPr lang="ru-RU" sz="1600" b="1">
                <a:solidFill>
                  <a:schemeClr val="accent2"/>
                </a:solidFill>
              </a:rPr>
              <a:t> образовательного учреждения </a:t>
            </a:r>
            <a:r>
              <a:rPr lang="ru-RU" sz="1600" b="1">
                <a:solidFill>
                  <a:srgbClr val="CC0000"/>
                </a:solidFill>
              </a:rPr>
              <a:t>приведена в соответствие</a:t>
            </a:r>
            <a:r>
              <a:rPr lang="ru-RU" sz="1600" b="1">
                <a:solidFill>
                  <a:schemeClr val="accent2"/>
                </a:solidFill>
              </a:rPr>
              <a:t> с требованиями ФГОС, в том числе  </a:t>
            </a:r>
            <a:r>
              <a:rPr lang="ru-RU" sz="1600" b="1">
                <a:solidFill>
                  <a:srgbClr val="CC0000"/>
                </a:solidFill>
              </a:rPr>
              <a:t>разработаны локальные акты</a:t>
            </a:r>
            <a:r>
              <a:rPr lang="ru-RU" sz="1600" b="1">
                <a:solidFill>
                  <a:schemeClr val="accent2"/>
                </a:solidFill>
              </a:rPr>
              <a:t>, регламентирующие установление заработной платы работников </a:t>
            </a:r>
            <a:r>
              <a:rPr lang="ru-RU" sz="1600" b="1">
                <a:solidFill>
                  <a:srgbClr val="CC0000"/>
                </a:solidFill>
              </a:rPr>
              <a:t>в соответствии с НСОТ</a:t>
            </a:r>
            <a:endParaRPr lang="ru-RU" sz="16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endParaRPr lang="ru-RU" sz="800" b="1" u="sng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b="1">
                <a:solidFill>
                  <a:srgbClr val="CC0000"/>
                </a:solidFill>
              </a:rPr>
              <a:t> </a:t>
            </a:r>
            <a:r>
              <a:rPr lang="ru-RU" sz="1600" b="1">
                <a:solidFill>
                  <a:srgbClr val="CC0000"/>
                </a:solidFill>
              </a:rPr>
              <a:t>приведены в соответствие</a:t>
            </a:r>
            <a:r>
              <a:rPr lang="ru-RU" sz="1600" b="1">
                <a:solidFill>
                  <a:schemeClr val="accent2"/>
                </a:solidFill>
              </a:rPr>
              <a:t> с требованиями ФГОС и новыми квалификационными характеристиками </a:t>
            </a:r>
            <a:r>
              <a:rPr lang="ru-RU" sz="1600" b="1">
                <a:solidFill>
                  <a:srgbClr val="CC0000"/>
                </a:solidFill>
              </a:rPr>
              <a:t>должностные инструкции </a:t>
            </a:r>
            <a:r>
              <a:rPr lang="ru-RU" sz="1600" b="1">
                <a:solidFill>
                  <a:srgbClr val="003399"/>
                </a:solidFill>
              </a:rPr>
              <a:t>работников</a:t>
            </a:r>
            <a:r>
              <a:rPr lang="ru-RU" b="1">
                <a:solidFill>
                  <a:srgbClr val="003399"/>
                </a:solidFill>
              </a:rPr>
              <a:t> </a:t>
            </a:r>
          </a:p>
          <a:p>
            <a:pPr>
              <a:buFontTx/>
              <a:buChar char="-"/>
            </a:pPr>
            <a:endParaRPr lang="ru-RU" sz="800" b="1">
              <a:solidFill>
                <a:srgbClr val="003399"/>
              </a:solidFill>
            </a:endParaRPr>
          </a:p>
          <a:p>
            <a:pPr>
              <a:buFontTx/>
              <a:buChar char="-"/>
            </a:pPr>
            <a:r>
              <a:rPr lang="ru-RU" sz="1600" b="1">
                <a:solidFill>
                  <a:schemeClr val="accent2"/>
                </a:solidFill>
              </a:rPr>
              <a:t> определен </a:t>
            </a:r>
            <a:r>
              <a:rPr lang="ru-RU" sz="1600" b="1">
                <a:solidFill>
                  <a:srgbClr val="CC0000"/>
                </a:solidFill>
              </a:rPr>
              <a:t>список учебников и учебных пособий</a:t>
            </a:r>
          </a:p>
          <a:p>
            <a:endParaRPr lang="ru-RU" sz="800" b="1">
              <a:solidFill>
                <a:srgbClr val="CC0000"/>
              </a:solidFill>
            </a:endParaRPr>
          </a:p>
          <a:p>
            <a:pPr>
              <a:buFontTx/>
              <a:buChar char="-"/>
            </a:pPr>
            <a:r>
              <a:rPr lang="ru-RU" sz="1600" b="1">
                <a:solidFill>
                  <a:srgbClr val="003399"/>
                </a:solidFill>
              </a:rPr>
              <a:t> определена</a:t>
            </a:r>
            <a:r>
              <a:rPr lang="ru-RU" sz="1600" b="1">
                <a:solidFill>
                  <a:schemeClr val="accent2"/>
                </a:solidFill>
              </a:rPr>
              <a:t> </a:t>
            </a:r>
            <a:r>
              <a:rPr lang="ru-RU" sz="1600" b="1">
                <a:solidFill>
                  <a:srgbClr val="CC0000"/>
                </a:solidFill>
              </a:rPr>
              <a:t>модель</a:t>
            </a:r>
            <a:r>
              <a:rPr lang="ru-RU" sz="1600" b="1">
                <a:solidFill>
                  <a:schemeClr val="accent2"/>
                </a:solidFill>
              </a:rPr>
              <a:t> организации образовательного процесса, обеспечивающая организацию </a:t>
            </a:r>
            <a:r>
              <a:rPr lang="ru-RU" sz="1600" b="1">
                <a:solidFill>
                  <a:srgbClr val="CC0000"/>
                </a:solidFill>
              </a:rPr>
              <a:t>внеурочной деятельности</a:t>
            </a:r>
            <a:r>
              <a:rPr lang="ru-RU" sz="1600" b="1">
                <a:solidFill>
                  <a:schemeClr val="accent2"/>
                </a:solidFill>
              </a:rPr>
              <a:t> обучающихся</a:t>
            </a:r>
          </a:p>
          <a:p>
            <a:endParaRPr lang="ru-RU" sz="8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1600" b="1">
                <a:solidFill>
                  <a:srgbClr val="CC0000"/>
                </a:solidFill>
              </a:rPr>
              <a:t> разработан</a:t>
            </a:r>
            <a:r>
              <a:rPr lang="ru-RU" sz="1600" b="1">
                <a:solidFill>
                  <a:schemeClr val="accent2"/>
                </a:solidFill>
              </a:rPr>
              <a:t> план </a:t>
            </a:r>
            <a:r>
              <a:rPr lang="ru-RU" sz="1600" b="1">
                <a:solidFill>
                  <a:srgbClr val="CC0000"/>
                </a:solidFill>
              </a:rPr>
              <a:t>методической работы</a:t>
            </a:r>
            <a:r>
              <a:rPr lang="ru-RU" sz="1600" b="1">
                <a:solidFill>
                  <a:schemeClr val="accent2"/>
                </a:solidFill>
              </a:rPr>
              <a:t>, обеспечивающей сопровождение введения ФГОС</a:t>
            </a:r>
          </a:p>
          <a:p>
            <a:endParaRPr lang="ru-RU" sz="8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1600" b="1">
                <a:solidFill>
                  <a:schemeClr val="accent2"/>
                </a:solidFill>
              </a:rPr>
              <a:t> осуществлено </a:t>
            </a:r>
            <a:r>
              <a:rPr lang="ru-RU" sz="1600" b="1">
                <a:solidFill>
                  <a:srgbClr val="CC0000"/>
                </a:solidFill>
              </a:rPr>
              <a:t>повышение квалификации</a:t>
            </a:r>
            <a:r>
              <a:rPr lang="ru-RU" sz="1600" b="1">
                <a:solidFill>
                  <a:schemeClr val="accent2"/>
                </a:solidFill>
              </a:rPr>
              <a:t> всех учителей начальных классов</a:t>
            </a:r>
          </a:p>
          <a:p>
            <a:endParaRPr lang="ru-RU" sz="8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1600" b="1">
                <a:solidFill>
                  <a:srgbClr val="CC0000"/>
                </a:solidFill>
              </a:rPr>
              <a:t> обеспечены</a:t>
            </a:r>
            <a:r>
              <a:rPr lang="ru-RU" sz="1600" b="1">
                <a:solidFill>
                  <a:schemeClr val="accent2"/>
                </a:solidFill>
              </a:rPr>
              <a:t> кадровые, финансовые, материально-технические и иные </a:t>
            </a:r>
            <a:r>
              <a:rPr lang="ru-RU" sz="1600" b="1">
                <a:solidFill>
                  <a:srgbClr val="CC0000"/>
                </a:solidFill>
              </a:rPr>
              <a:t>условия</a:t>
            </a:r>
            <a:r>
              <a:rPr lang="ru-RU" sz="1600" b="1">
                <a:solidFill>
                  <a:schemeClr val="accent2"/>
                </a:solidFill>
              </a:rPr>
              <a:t> реализации основной образовательной программы начального общего образования в соответствии с требованиями  ФГОС</a:t>
            </a:r>
            <a:endParaRPr lang="ru-RU" sz="1600" b="1">
              <a:solidFill>
                <a:srgbClr val="CC0000"/>
              </a:solidFill>
            </a:endParaRPr>
          </a:p>
          <a:p>
            <a:pPr>
              <a:buFontTx/>
              <a:buChar char="-"/>
            </a:pPr>
            <a:endParaRPr lang="ru-RU" sz="1600" b="1">
              <a:solidFill>
                <a:schemeClr val="accent2"/>
              </a:solidFill>
            </a:endParaRPr>
          </a:p>
          <a:p>
            <a:endParaRPr lang="ru-RU" sz="16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7BBA08-A507-4D8C-AFBD-D8674FA92910}" type="slidenum">
              <a:rPr lang="ru-RU"/>
              <a:pPr/>
              <a:t>27</a:t>
            </a:fld>
            <a:endParaRPr lang="ru-RU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800" b="1">
              <a:solidFill>
                <a:srgbClr val="CCFFFF"/>
              </a:solidFill>
            </a:endParaRP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Что дальше?</a:t>
            </a:r>
            <a:r>
              <a:rPr lang="ru-RU" sz="2400" b="1">
                <a:solidFill>
                  <a:srgbClr val="CCFFFF"/>
                </a:solidFill>
              </a:rPr>
              <a:t> 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0" y="1052513"/>
            <a:ext cx="91440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ru-RU" sz="2200" b="1">
                <a:solidFill>
                  <a:srgbClr val="CC3300"/>
                </a:solidFill>
              </a:rPr>
              <a:t>Федеральный уровень</a:t>
            </a:r>
            <a:r>
              <a:rPr lang="ru-RU" sz="2200" b="1">
                <a:solidFill>
                  <a:srgbClr val="003399"/>
                </a:solidFill>
              </a:rPr>
              <a:t>  с участием </a:t>
            </a:r>
            <a:r>
              <a:rPr lang="ru-RU" sz="2200" b="1">
                <a:solidFill>
                  <a:srgbClr val="CC3300"/>
                </a:solidFill>
              </a:rPr>
              <a:t>субъектов</a:t>
            </a:r>
            <a:r>
              <a:rPr lang="ru-RU" sz="2200" b="1">
                <a:solidFill>
                  <a:srgbClr val="003399"/>
                </a:solidFill>
              </a:rPr>
              <a:t> Российской Федерации:</a:t>
            </a:r>
          </a:p>
          <a:p>
            <a:r>
              <a:rPr lang="ru-RU" sz="2200" b="1">
                <a:solidFill>
                  <a:schemeClr val="accent2"/>
                </a:solidFill>
                <a:cs typeface="Arial" charset="0"/>
              </a:rPr>
              <a:t>    </a:t>
            </a:r>
            <a:r>
              <a:rPr lang="ru-RU" b="1">
                <a:solidFill>
                  <a:schemeClr val="accent2"/>
                </a:solidFill>
                <a:cs typeface="Arial" charset="0"/>
              </a:rPr>
              <a:t>-  разработка </a:t>
            </a:r>
            <a:r>
              <a:rPr lang="ru-RU" b="1">
                <a:solidFill>
                  <a:srgbClr val="CC3300"/>
                </a:solidFill>
                <a:cs typeface="Arial" charset="0"/>
              </a:rPr>
              <a:t>примерной</a:t>
            </a:r>
            <a:r>
              <a:rPr lang="ru-RU" b="1">
                <a:solidFill>
                  <a:schemeClr val="accent2"/>
                </a:solidFill>
                <a:cs typeface="Arial" charset="0"/>
              </a:rPr>
              <a:t> основной образовательной программы, включающей в том числе:</a:t>
            </a:r>
          </a:p>
          <a:p>
            <a:r>
              <a:rPr lang="ru-RU" b="1">
                <a:solidFill>
                  <a:schemeClr val="accent2"/>
                </a:solidFill>
                <a:cs typeface="Arial" charset="0"/>
              </a:rPr>
              <a:t>             - базисный </a:t>
            </a:r>
            <a:r>
              <a:rPr lang="ru-RU" b="1">
                <a:solidFill>
                  <a:srgbClr val="CC3300"/>
                </a:solidFill>
                <a:cs typeface="Arial" charset="0"/>
              </a:rPr>
              <a:t>учебный план</a:t>
            </a:r>
          </a:p>
          <a:p>
            <a:r>
              <a:rPr lang="ru-RU" b="1">
                <a:solidFill>
                  <a:srgbClr val="CC3300"/>
                </a:solidFill>
                <a:cs typeface="Arial" charset="0"/>
              </a:rPr>
              <a:t>             - </a:t>
            </a:r>
            <a:r>
              <a:rPr lang="ru-RU" b="1">
                <a:solidFill>
                  <a:srgbClr val="003399"/>
                </a:solidFill>
              </a:rPr>
              <a:t>планируемые результаты освоения основной образовательной</a:t>
            </a:r>
          </a:p>
          <a:p>
            <a:r>
              <a:rPr lang="ru-RU" b="1">
                <a:solidFill>
                  <a:srgbClr val="003399"/>
                </a:solidFill>
              </a:rPr>
              <a:t>             программы</a:t>
            </a:r>
            <a:endParaRPr lang="ru-RU" b="1">
              <a:solidFill>
                <a:schemeClr val="accent2"/>
              </a:solidFill>
              <a:cs typeface="Arial" charset="0"/>
            </a:endParaRPr>
          </a:p>
          <a:p>
            <a:r>
              <a:rPr lang="ru-RU" b="1">
                <a:solidFill>
                  <a:schemeClr val="accent2"/>
                </a:solidFill>
                <a:cs typeface="Arial" charset="0"/>
              </a:rPr>
              <a:t>             - примерные </a:t>
            </a:r>
            <a:r>
              <a:rPr lang="ru-RU" b="1">
                <a:solidFill>
                  <a:srgbClr val="CC3300"/>
                </a:solidFill>
                <a:cs typeface="Arial" charset="0"/>
              </a:rPr>
              <a:t>программы учебных предметов</a:t>
            </a:r>
          </a:p>
          <a:p>
            <a:r>
              <a:rPr lang="ru-RU" b="1">
                <a:solidFill>
                  <a:schemeClr val="accent2"/>
                </a:solidFill>
                <a:cs typeface="Arial" charset="0"/>
              </a:rPr>
              <a:t>             - </a:t>
            </a:r>
            <a:r>
              <a:rPr lang="ru-RU" b="1">
                <a:solidFill>
                  <a:srgbClr val="CC0000"/>
                </a:solidFill>
                <a:cs typeface="Arial" charset="0"/>
              </a:rPr>
              <a:t>остальные</a:t>
            </a:r>
            <a:r>
              <a:rPr lang="ru-RU" b="1">
                <a:solidFill>
                  <a:schemeClr val="accent2"/>
                </a:solidFill>
                <a:cs typeface="Arial" charset="0"/>
              </a:rPr>
              <a:t> примерные программы в соответствии со </a:t>
            </a:r>
          </a:p>
          <a:p>
            <a:r>
              <a:rPr lang="ru-RU" b="1">
                <a:solidFill>
                  <a:schemeClr val="accent2"/>
                </a:solidFill>
                <a:cs typeface="Arial" charset="0"/>
              </a:rPr>
              <a:t>             стандартом</a:t>
            </a:r>
          </a:p>
          <a:p>
            <a:r>
              <a:rPr lang="ru-RU" b="1">
                <a:solidFill>
                  <a:schemeClr val="accent2"/>
                </a:solidFill>
                <a:cs typeface="Arial" charset="0"/>
              </a:rPr>
              <a:t>             - </a:t>
            </a:r>
            <a:r>
              <a:rPr lang="ru-RU" b="1">
                <a:solidFill>
                  <a:srgbClr val="CC0000"/>
                </a:solidFill>
                <a:cs typeface="Arial" charset="0"/>
              </a:rPr>
              <a:t>систему оценки </a:t>
            </a:r>
            <a:r>
              <a:rPr lang="ru-RU" b="1">
                <a:solidFill>
                  <a:srgbClr val="003399"/>
                </a:solidFill>
                <a:cs typeface="Arial" charset="0"/>
              </a:rPr>
              <a:t>достижения планируемых результатов основной </a:t>
            </a:r>
          </a:p>
          <a:p>
            <a:r>
              <a:rPr lang="ru-RU" b="1">
                <a:solidFill>
                  <a:srgbClr val="003399"/>
                </a:solidFill>
                <a:cs typeface="Arial" charset="0"/>
              </a:rPr>
              <a:t>             образовательной программы</a:t>
            </a:r>
          </a:p>
          <a:p>
            <a:r>
              <a:rPr lang="ru-RU" b="1">
                <a:solidFill>
                  <a:srgbClr val="003399"/>
                </a:solidFill>
                <a:cs typeface="Arial" charset="0"/>
              </a:rPr>
              <a:t>    - утверждение </a:t>
            </a:r>
            <a:r>
              <a:rPr lang="ru-RU" b="1">
                <a:solidFill>
                  <a:srgbClr val="CC0000"/>
                </a:solidFill>
                <a:cs typeface="Arial" charset="0"/>
              </a:rPr>
              <a:t>перечня учебников</a:t>
            </a:r>
            <a:r>
              <a:rPr lang="ru-RU" b="1">
                <a:solidFill>
                  <a:srgbClr val="003399"/>
                </a:solidFill>
                <a:cs typeface="Arial" charset="0"/>
              </a:rPr>
              <a:t> соответствующих ФГОС</a:t>
            </a:r>
          </a:p>
          <a:p>
            <a:r>
              <a:rPr lang="ru-RU" b="1">
                <a:solidFill>
                  <a:srgbClr val="003399"/>
                </a:solidFill>
                <a:cs typeface="Arial" charset="0"/>
              </a:rPr>
              <a:t>    - создание Координационного совета</a:t>
            </a:r>
          </a:p>
          <a:p>
            <a:r>
              <a:rPr lang="ru-RU" b="1">
                <a:solidFill>
                  <a:srgbClr val="003399"/>
                </a:solidFill>
                <a:cs typeface="Arial" charset="0"/>
              </a:rPr>
              <a:t>    - создание федерально-региональной системы </a:t>
            </a:r>
            <a:r>
              <a:rPr lang="ru-RU" b="1">
                <a:solidFill>
                  <a:srgbClr val="CC0000"/>
                </a:solidFill>
                <a:cs typeface="Arial" charset="0"/>
              </a:rPr>
              <a:t>повышения квалификации</a:t>
            </a:r>
            <a:r>
              <a:rPr lang="ru-RU" b="1">
                <a:solidFill>
                  <a:srgbClr val="003399"/>
                </a:solidFill>
                <a:cs typeface="Arial" charset="0"/>
              </a:rPr>
              <a:t> педагогических работников по проблемам введения ФГОС</a:t>
            </a:r>
          </a:p>
          <a:p>
            <a:r>
              <a:rPr lang="ru-RU" b="1">
                <a:solidFill>
                  <a:srgbClr val="003399"/>
                </a:solidFill>
                <a:cs typeface="Arial" charset="0"/>
              </a:rPr>
              <a:t>    - организация мониторинга введения  ФГОС</a:t>
            </a:r>
          </a:p>
          <a:p>
            <a:endParaRPr lang="ru-RU" b="1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65F2F-54EA-4298-9E11-35CC6FFE1E09}" type="slidenum">
              <a:rPr lang="ru-RU"/>
              <a:pPr/>
              <a:t>28</a:t>
            </a:fld>
            <a:endParaRPr lang="ru-RU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 b="1">
              <a:solidFill>
                <a:schemeClr val="bg1"/>
              </a:solidFill>
            </a:endParaRP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Что дальше?</a:t>
            </a:r>
            <a:r>
              <a:rPr lang="ru-RU" sz="2400" b="1">
                <a:solidFill>
                  <a:srgbClr val="CCFFFF"/>
                </a:solidFill>
              </a:rPr>
              <a:t> </a:t>
            </a:r>
          </a:p>
          <a:p>
            <a:pPr algn="ctr"/>
            <a:endParaRPr lang="ru-RU" sz="2400">
              <a:solidFill>
                <a:srgbClr val="CCFFFF"/>
              </a:solidFill>
            </a:endParaRP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0" y="908050"/>
            <a:ext cx="9144000" cy="670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accent2"/>
                </a:solidFill>
              </a:rPr>
              <a:t>   Уровень    </a:t>
            </a:r>
            <a:r>
              <a:rPr lang="ru-RU" sz="2400" b="1">
                <a:solidFill>
                  <a:srgbClr val="CC3300"/>
                </a:solidFill>
              </a:rPr>
              <a:t>образовательного учреждения</a:t>
            </a:r>
            <a:r>
              <a:rPr lang="ru-RU" b="1">
                <a:solidFill>
                  <a:schemeClr val="accent2"/>
                </a:solidFill>
              </a:rPr>
              <a:t> :                  </a:t>
            </a:r>
          </a:p>
          <a:p>
            <a:r>
              <a:rPr lang="ru-RU" b="1">
                <a:solidFill>
                  <a:schemeClr val="accent2"/>
                </a:solidFill>
              </a:rPr>
              <a:t>                - разработка </a:t>
            </a:r>
            <a:r>
              <a:rPr lang="ru-RU" b="1">
                <a:solidFill>
                  <a:srgbClr val="CC3300"/>
                </a:solidFill>
              </a:rPr>
              <a:t>основной образовательной программы</a:t>
            </a:r>
            <a:r>
              <a:rPr lang="ru-RU" b="1">
                <a:solidFill>
                  <a:schemeClr val="accent2"/>
                </a:solidFill>
              </a:rPr>
              <a:t>, включающей :</a:t>
            </a:r>
          </a:p>
          <a:p>
            <a:pPr marL="1143000" lvl="2" indent="-228600"/>
            <a:r>
              <a:rPr lang="ru-RU" b="1">
                <a:solidFill>
                  <a:srgbClr val="003399"/>
                </a:solidFill>
              </a:rPr>
              <a:t>             </a:t>
            </a:r>
            <a:r>
              <a:rPr lang="ru-RU" sz="1400" b="1">
                <a:solidFill>
                  <a:srgbClr val="003399"/>
                </a:solidFill>
              </a:rPr>
              <a:t>- пояснительную записку</a:t>
            </a: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планируемые результаты освоения основной образовательной</a:t>
            </a: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  программы</a:t>
            </a: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учебный план(ы) </a:t>
            </a: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программу формирования </a:t>
            </a:r>
            <a:r>
              <a:rPr lang="ru-RU" sz="1400" b="1">
                <a:solidFill>
                  <a:srgbClr val="CC3300"/>
                </a:solidFill>
              </a:rPr>
              <a:t>универсальных учебных действий</a:t>
            </a:r>
            <a:endParaRPr lang="ru-RU" sz="1400" b="1">
              <a:solidFill>
                <a:srgbClr val="003399"/>
              </a:solidFill>
            </a:endParaRP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рабочие  программы учебных предметов, курсов</a:t>
            </a: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программу</a:t>
            </a:r>
            <a:r>
              <a:rPr lang="ru-RU" sz="1400" b="1">
                <a:solidFill>
                  <a:srgbClr val="CC3300"/>
                </a:solidFill>
              </a:rPr>
              <a:t> духовно-нравственного развития, воспитания</a:t>
            </a:r>
            <a:endParaRPr lang="ru-RU" sz="1400" b="1">
              <a:solidFill>
                <a:srgbClr val="003399"/>
              </a:solidFill>
            </a:endParaRP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программу </a:t>
            </a:r>
            <a:r>
              <a:rPr lang="ru-RU" sz="1400" b="1">
                <a:solidFill>
                  <a:srgbClr val="CC3300"/>
                </a:solidFill>
              </a:rPr>
              <a:t>формирования культуры  здорового и безопасного</a:t>
            </a:r>
          </a:p>
          <a:p>
            <a:pPr marL="1143000" lvl="2" indent="-228600"/>
            <a:r>
              <a:rPr lang="ru-RU" sz="1400" b="1">
                <a:solidFill>
                  <a:srgbClr val="CC3300"/>
                </a:solidFill>
              </a:rPr>
              <a:t>                   образа жизни</a:t>
            </a:r>
            <a:endParaRPr lang="ru-RU" sz="1400" b="1">
              <a:solidFill>
                <a:srgbClr val="003399"/>
              </a:solidFill>
            </a:endParaRP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программу</a:t>
            </a:r>
            <a:r>
              <a:rPr lang="ru-RU" sz="1400" b="1">
                <a:solidFill>
                  <a:srgbClr val="CC3300"/>
                </a:solidFill>
              </a:rPr>
              <a:t> коррекционной работы</a:t>
            </a:r>
            <a:r>
              <a:rPr lang="ru-RU" sz="1400" b="1">
                <a:solidFill>
                  <a:srgbClr val="003399"/>
                </a:solidFill>
              </a:rPr>
              <a:t> </a:t>
            </a:r>
          </a:p>
          <a:p>
            <a:pPr marL="1143000" lvl="2" indent="-228600"/>
            <a:r>
              <a:rPr lang="ru-RU" sz="1400" b="1">
                <a:solidFill>
                  <a:srgbClr val="003399"/>
                </a:solidFill>
              </a:rPr>
              <a:t>                 - </a:t>
            </a:r>
            <a:r>
              <a:rPr lang="ru-RU" sz="1400" b="1">
                <a:solidFill>
                  <a:srgbClr val="CC3300"/>
                </a:solidFill>
              </a:rPr>
              <a:t>систему оценки</a:t>
            </a:r>
            <a:r>
              <a:rPr lang="ru-RU" sz="1400" b="1">
                <a:solidFill>
                  <a:srgbClr val="003399"/>
                </a:solidFill>
              </a:rPr>
              <a:t> достижения планируемых результатов</a:t>
            </a:r>
          </a:p>
          <a:p>
            <a:pPr marL="1143000" lvl="2" indent="-228600"/>
            <a:r>
              <a:rPr lang="ru-RU" b="1">
                <a:solidFill>
                  <a:srgbClr val="003399"/>
                </a:solidFill>
              </a:rPr>
              <a:t>  - разработка </a:t>
            </a:r>
            <a:r>
              <a:rPr lang="ru-RU" b="1">
                <a:solidFill>
                  <a:srgbClr val="CC0000"/>
                </a:solidFill>
              </a:rPr>
              <a:t>локальных актов</a:t>
            </a:r>
            <a:r>
              <a:rPr lang="ru-RU" b="1">
                <a:solidFill>
                  <a:srgbClr val="003399"/>
                </a:solidFill>
              </a:rPr>
              <a:t> по вопросам организации и осуществления образовательного процесса, определенных уставом образовательного учреждения</a:t>
            </a:r>
          </a:p>
          <a:p>
            <a:pPr marL="1143000" lvl="2" indent="-228600"/>
            <a:endParaRPr lang="ru-RU" b="1">
              <a:solidFill>
                <a:srgbClr val="003399"/>
              </a:solidFill>
            </a:endParaRPr>
          </a:p>
          <a:p>
            <a:pPr marL="1143000" lvl="2" indent="-228600"/>
            <a:r>
              <a:rPr lang="ru-RU" b="1">
                <a:solidFill>
                  <a:srgbClr val="003399"/>
                </a:solidFill>
              </a:rPr>
              <a:t>  - модернизация  системы методической работы</a:t>
            </a:r>
            <a:r>
              <a:rPr lang="ru-RU"/>
              <a:t> </a:t>
            </a:r>
          </a:p>
          <a:p>
            <a:pPr marL="1143000" lvl="2" indent="-228600"/>
            <a:endParaRPr lang="ru-RU"/>
          </a:p>
          <a:p>
            <a:pPr marL="1143000" lvl="2" indent="-228600"/>
            <a:r>
              <a:rPr lang="ru-RU"/>
              <a:t>  </a:t>
            </a:r>
            <a:r>
              <a:rPr lang="ru-RU" b="1">
                <a:solidFill>
                  <a:srgbClr val="003399"/>
                </a:solidFill>
              </a:rPr>
              <a:t>- организация внутри- и меж- ведомственного взаимодействия по вопросам введения ФГОС</a:t>
            </a:r>
          </a:p>
          <a:p>
            <a:pPr marL="1143000" lvl="2" indent="-228600"/>
            <a:endParaRPr lang="ru-RU" b="1">
              <a:solidFill>
                <a:srgbClr val="003399"/>
              </a:solidFill>
            </a:endParaRPr>
          </a:p>
          <a:p>
            <a:pPr marL="1143000" lvl="2" indent="-228600"/>
            <a:r>
              <a:rPr lang="ru-RU" b="1">
                <a:solidFill>
                  <a:srgbClr val="003399"/>
                </a:solidFill>
              </a:rPr>
              <a:t>  - создание условий реализации ООП</a:t>
            </a:r>
          </a:p>
          <a:p>
            <a:endParaRPr lang="ru-RU" b="1">
              <a:solidFill>
                <a:srgbClr val="003399"/>
              </a:solidFill>
            </a:endParaRPr>
          </a:p>
          <a:p>
            <a:endParaRPr lang="ru-RU" b="1" u="sng">
              <a:solidFill>
                <a:srgbClr val="CC0000"/>
              </a:solidFill>
              <a:cs typeface="Arial" charset="0"/>
            </a:endParaRPr>
          </a:p>
          <a:p>
            <a:endParaRPr lang="ru-RU" b="1" u="sng">
              <a:solidFill>
                <a:srgbClr val="CC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3486BD-74D7-4A2A-B838-F8ECC150327B}" type="slidenum">
              <a:rPr lang="ru-RU"/>
              <a:pPr/>
              <a:t>29</a:t>
            </a:fld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400" b="1" smtClean="0">
                <a:solidFill>
                  <a:srgbClr val="0033CC"/>
                </a:solidFill>
              </a:rPr>
              <a:t>            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4400" b="1" smtClean="0">
                <a:solidFill>
                  <a:srgbClr val="0033CC"/>
                </a:solidFill>
              </a:rPr>
              <a:t>   </a:t>
            </a:r>
            <a:r>
              <a:rPr lang="ru-RU" sz="3600" b="1" smtClean="0">
                <a:solidFill>
                  <a:srgbClr val="0033CC"/>
                </a:solidFill>
              </a:rPr>
              <a:t>Благодарю за внимание 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sz="3600" b="1" smtClean="0">
              <a:solidFill>
                <a:srgbClr val="0033CC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i="1" smtClean="0">
                <a:solidFill>
                  <a:srgbClr val="003399"/>
                </a:solidFill>
              </a:rPr>
              <a:t>      </a:t>
            </a:r>
            <a:r>
              <a:rPr lang="ru-RU" sz="2800" b="1" i="1" smtClean="0">
                <a:solidFill>
                  <a:srgbClr val="0033CC"/>
                </a:solidFill>
              </a:rPr>
              <a:t>Лариса Витальевна Шмелькова</a:t>
            </a:r>
            <a:r>
              <a:rPr lang="ru-RU" sz="2800" i="1" smtClean="0">
                <a:solidFill>
                  <a:srgbClr val="0033CC"/>
                </a:solidFill>
              </a:rPr>
              <a:t>   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i="1" smtClean="0">
                <a:solidFill>
                  <a:srgbClr val="0033CC"/>
                </a:solidFill>
              </a:rPr>
              <a:t>зам. начальника отдела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i="1" smtClean="0">
                <a:solidFill>
                  <a:srgbClr val="0033CC"/>
                </a:solidFill>
              </a:rPr>
              <a:t> Департамент общего образования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i="1" smtClean="0">
                <a:solidFill>
                  <a:srgbClr val="0033CC"/>
                </a:solidFill>
              </a:rPr>
              <a:t>     </a:t>
            </a:r>
            <a:r>
              <a:rPr lang="ru-RU" sz="2400" b="1" i="1" smtClean="0">
                <a:solidFill>
                  <a:srgbClr val="0033CC"/>
                </a:solidFill>
              </a:rPr>
              <a:t>тел. (495) 629-17-66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800" b="1" i="1" smtClean="0">
                <a:solidFill>
                  <a:srgbClr val="0033CC"/>
                </a:solidFill>
              </a:rPr>
              <a:t>     E-mail</a:t>
            </a:r>
            <a:r>
              <a:rPr lang="ru-RU" sz="2800" b="1" i="1" smtClean="0">
                <a:solidFill>
                  <a:srgbClr val="0033CC"/>
                </a:solidFill>
              </a:rPr>
              <a:t>:</a:t>
            </a:r>
            <a:r>
              <a:rPr lang="en-US" sz="2800" b="1" i="1" smtClean="0">
                <a:solidFill>
                  <a:srgbClr val="0033CC"/>
                </a:solidFill>
              </a:rPr>
              <a:t>  </a:t>
            </a:r>
            <a:r>
              <a:rPr lang="en-US" sz="2800" b="1" i="1" smtClean="0">
                <a:solidFill>
                  <a:srgbClr val="CC3300"/>
                </a:solidFill>
              </a:rPr>
              <a:t>shmelkova@mon.gov.ru</a:t>
            </a:r>
            <a:endParaRPr lang="ru-RU" sz="2800" b="1" i="1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b="1" i="1" smtClean="0">
              <a:solidFill>
                <a:srgbClr val="CC3300"/>
              </a:solidFill>
            </a:endParaRPr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chemeClr val="bg1"/>
                </a:solidFill>
              </a:rPr>
              <a:t>Министерство образования и науки Российской федерации</a:t>
            </a:r>
          </a:p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B716DF-C946-4787-B77E-D72D375F0078}" type="slidenum">
              <a:rPr lang="ru-RU"/>
              <a:pPr/>
              <a:t>3</a:t>
            </a:fld>
            <a:endParaRPr lang="ru-RU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 Основные характеристики нового стандарта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625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800" b="1">
                <a:solidFill>
                  <a:schemeClr val="accent2"/>
                </a:solidFill>
              </a:rPr>
              <a:t> новый </a:t>
            </a:r>
            <a:r>
              <a:rPr lang="ru-RU" sz="2800" b="1">
                <a:solidFill>
                  <a:srgbClr val="CC0000"/>
                </a:solidFill>
              </a:rPr>
              <a:t>формат</a:t>
            </a:r>
            <a:r>
              <a:rPr lang="ru-RU" sz="2800" b="1">
                <a:solidFill>
                  <a:schemeClr val="accent2"/>
                </a:solidFill>
              </a:rPr>
              <a:t> стандарта (рамочный документ)</a:t>
            </a:r>
          </a:p>
          <a:p>
            <a:pPr>
              <a:buFontTx/>
              <a:buChar char="•"/>
            </a:pPr>
            <a:endParaRPr lang="ru-RU" sz="28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ru-RU" sz="2800" b="1">
                <a:solidFill>
                  <a:schemeClr val="accent2"/>
                </a:solidFill>
              </a:rPr>
              <a:t> новое </a:t>
            </a:r>
            <a:r>
              <a:rPr lang="ru-RU" sz="2800" b="1">
                <a:solidFill>
                  <a:srgbClr val="CC0000"/>
                </a:solidFill>
              </a:rPr>
              <a:t>содержание</a:t>
            </a:r>
            <a:r>
              <a:rPr lang="ru-RU" sz="2800" b="1">
                <a:solidFill>
                  <a:schemeClr val="accent2"/>
                </a:solidFill>
              </a:rPr>
              <a:t> стандарта (совокупность требований)</a:t>
            </a:r>
          </a:p>
          <a:p>
            <a:pPr>
              <a:buFontTx/>
              <a:buChar char="•"/>
            </a:pPr>
            <a:endParaRPr lang="ru-RU" sz="28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ru-RU" sz="2800" b="1">
                <a:solidFill>
                  <a:schemeClr val="accent2"/>
                </a:solidFill>
              </a:rPr>
              <a:t> расширение </a:t>
            </a:r>
            <a:r>
              <a:rPr lang="ru-RU" sz="2800" b="1">
                <a:solidFill>
                  <a:srgbClr val="CC0000"/>
                </a:solidFill>
              </a:rPr>
              <a:t>функций</a:t>
            </a:r>
            <a:r>
              <a:rPr lang="ru-RU" sz="2800" b="1">
                <a:solidFill>
                  <a:schemeClr val="accent2"/>
                </a:solidFill>
              </a:rPr>
              <a:t> и </a:t>
            </a:r>
            <a:r>
              <a:rPr lang="ru-RU" sz="2800" b="1">
                <a:solidFill>
                  <a:srgbClr val="CC0000"/>
                </a:solidFill>
              </a:rPr>
              <a:t>пользователей</a:t>
            </a:r>
            <a:r>
              <a:rPr lang="ru-RU" sz="2800" b="1">
                <a:solidFill>
                  <a:schemeClr val="accent2"/>
                </a:solidFill>
              </a:rPr>
              <a:t> стандарта</a:t>
            </a:r>
          </a:p>
          <a:p>
            <a:pPr>
              <a:buFontTx/>
              <a:buChar char="•"/>
            </a:pPr>
            <a:endParaRPr lang="ru-RU" sz="28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ru-RU" sz="2800" b="1">
                <a:solidFill>
                  <a:schemeClr val="accent2"/>
                </a:solidFill>
              </a:rPr>
              <a:t> новое методологическое </a:t>
            </a:r>
            <a:r>
              <a:rPr lang="ru-RU" sz="2800" b="1">
                <a:solidFill>
                  <a:srgbClr val="CC0000"/>
                </a:solidFill>
              </a:rPr>
              <a:t>основание</a:t>
            </a:r>
            <a:r>
              <a:rPr lang="ru-RU" sz="2800" b="1">
                <a:solidFill>
                  <a:schemeClr val="accent2"/>
                </a:solidFill>
              </a:rPr>
              <a:t>   </a:t>
            </a:r>
          </a:p>
          <a:p>
            <a:r>
              <a:rPr lang="ru-RU" sz="2800" b="1">
                <a:solidFill>
                  <a:schemeClr val="accent2"/>
                </a:solidFill>
              </a:rPr>
              <a:t>  (системно-деятельностный  </a:t>
            </a:r>
          </a:p>
          <a:p>
            <a:r>
              <a:rPr lang="ru-RU" sz="2800" b="1">
                <a:solidFill>
                  <a:schemeClr val="accent2"/>
                </a:solidFill>
              </a:rPr>
              <a:t>  подход)</a:t>
            </a:r>
          </a:p>
          <a:p>
            <a:endParaRPr lang="ru-RU" sz="28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endParaRPr lang="ru-RU" sz="2000" b="1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endParaRPr lang="ru-RU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5C6164-4E3C-4243-B66E-10FCA7F6B312}" type="slidenum">
              <a:rPr lang="ru-RU"/>
              <a:pPr/>
              <a:t>4</a:t>
            </a:fld>
            <a:endParaRPr lang="ru-RU"/>
          </a:p>
        </p:txBody>
      </p:sp>
      <p:sp>
        <p:nvSpPr>
          <p:cNvPr id="20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1C82CBA-FFBF-44B4-8D34-14993774AD7F}" type="slidenum">
              <a:rPr lang="ru-RU" sz="1400">
                <a:latin typeface="+mn-lt"/>
              </a:rPr>
              <a:pPr algn="r">
                <a:defRPr/>
              </a:pPr>
              <a:t>4</a:t>
            </a:fld>
            <a:endParaRPr lang="ru-RU" sz="1400">
              <a:latin typeface="+mn-lt"/>
            </a:endParaRPr>
          </a:p>
        </p:txBody>
      </p:sp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B441F3B4-A38C-4662-92C9-0DE3D0390A73}" type="slidenum">
              <a:rPr lang="ru-RU" sz="1400">
                <a:latin typeface="+mn-lt"/>
              </a:rPr>
              <a:pPr algn="r">
                <a:defRPr/>
              </a:pPr>
              <a:t>4</a:t>
            </a:fld>
            <a:endParaRPr lang="ru-RU" sz="1400">
              <a:latin typeface="+mn-lt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6513" y="274638"/>
            <a:ext cx="9180513" cy="1143000"/>
          </a:xfrm>
        </p:spPr>
        <p:txBody>
          <a:bodyPr/>
          <a:lstStyle/>
          <a:p>
            <a:pPr algn="l" eaLnBrk="1" hangingPunct="1"/>
            <a:r>
              <a:rPr lang="ru-RU" sz="4000" smtClean="0">
                <a:latin typeface="Tahoma" pitchFamily="34" charset="0"/>
              </a:rPr>
              <a:t/>
            </a:r>
            <a:br>
              <a:rPr lang="ru-RU" sz="4000" smtClean="0">
                <a:latin typeface="Tahoma" pitchFamily="34" charset="0"/>
              </a:rPr>
            </a:br>
            <a:r>
              <a:rPr lang="ru-RU" sz="4000" smtClean="0">
                <a:solidFill>
                  <a:srgbClr val="D02800"/>
                </a:solidFill>
                <a:latin typeface="Tahoma" pitchFamily="34" charset="0"/>
              </a:rPr>
              <a:t/>
            </a:r>
            <a:br>
              <a:rPr lang="ru-RU" sz="4000" smtClean="0">
                <a:solidFill>
                  <a:srgbClr val="D02800"/>
                </a:solidFill>
                <a:latin typeface="Tahoma" pitchFamily="34" charset="0"/>
              </a:rPr>
            </a:br>
            <a:r>
              <a:rPr lang="ru-RU" sz="4000" smtClean="0">
                <a:solidFill>
                  <a:srgbClr val="0033CC"/>
                </a:solidFill>
                <a:latin typeface="Tahoma" pitchFamily="34" charset="0"/>
              </a:rPr>
              <a:t/>
            </a:r>
            <a:br>
              <a:rPr lang="ru-RU" sz="4000" smtClean="0">
                <a:solidFill>
                  <a:srgbClr val="0033CC"/>
                </a:solidFill>
                <a:latin typeface="Tahoma" pitchFamily="34" charset="0"/>
              </a:rPr>
            </a:br>
            <a:endParaRPr lang="ru-RU" sz="4000" smtClean="0">
              <a:solidFill>
                <a:srgbClr val="0033CC"/>
              </a:solidFill>
              <a:latin typeface="Tahoma" pitchFamily="34" charset="0"/>
            </a:endParaRPr>
          </a:p>
        </p:txBody>
      </p:sp>
      <p:sp>
        <p:nvSpPr>
          <p:cNvPr id="19461" name="AutoShape 8"/>
          <p:cNvSpPr>
            <a:spLocks noChangeArrowheads="1"/>
          </p:cNvSpPr>
          <p:nvPr/>
        </p:nvSpPr>
        <p:spPr bwMode="auto">
          <a:xfrm>
            <a:off x="107950" y="1268413"/>
            <a:ext cx="1008063" cy="4824412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З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П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С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Ы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b="1"/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b="1"/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Ж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Д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Н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b="1"/>
              <a:t>Я</a:t>
            </a:r>
            <a:endParaRPr lang="ru-RU" sz="2000"/>
          </a:p>
        </p:txBody>
      </p:sp>
      <p:sp>
        <p:nvSpPr>
          <p:cNvPr id="6151" name="AutoShape 17"/>
          <p:cNvSpPr>
            <a:spLocks noChangeArrowheads="1"/>
          </p:cNvSpPr>
          <p:nvPr/>
        </p:nvSpPr>
        <p:spPr bwMode="auto">
          <a:xfrm>
            <a:off x="1187450" y="3644900"/>
            <a:ext cx="504825" cy="431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AutoShape 26"/>
          <p:cNvSpPr>
            <a:spLocks noChangeArrowheads="1"/>
          </p:cNvSpPr>
          <p:nvPr/>
        </p:nvSpPr>
        <p:spPr bwMode="auto">
          <a:xfrm>
            <a:off x="1692275" y="1268413"/>
            <a:ext cx="2159000" cy="1296987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Требования к 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структуре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ООП</a:t>
            </a:r>
          </a:p>
        </p:txBody>
      </p:sp>
      <p:sp>
        <p:nvSpPr>
          <p:cNvPr id="6153" name="AutoShape 27"/>
          <p:cNvSpPr>
            <a:spLocks noChangeArrowheads="1"/>
          </p:cNvSpPr>
          <p:nvPr/>
        </p:nvSpPr>
        <p:spPr bwMode="auto">
          <a:xfrm>
            <a:off x="5292725" y="1700213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5" name="AutoShape 26"/>
          <p:cNvSpPr>
            <a:spLocks noChangeArrowheads="1"/>
          </p:cNvSpPr>
          <p:nvPr/>
        </p:nvSpPr>
        <p:spPr bwMode="auto">
          <a:xfrm>
            <a:off x="1763713" y="3213100"/>
            <a:ext cx="2160587" cy="12954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Требования к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результатам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освоения ООП</a:t>
            </a:r>
          </a:p>
        </p:txBody>
      </p:sp>
      <p:sp>
        <p:nvSpPr>
          <p:cNvPr id="19466" name="AutoShape 26"/>
          <p:cNvSpPr>
            <a:spLocks noChangeArrowheads="1"/>
          </p:cNvSpPr>
          <p:nvPr/>
        </p:nvSpPr>
        <p:spPr bwMode="auto">
          <a:xfrm>
            <a:off x="1692275" y="5156200"/>
            <a:ext cx="2232025" cy="144145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Требования к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условиям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реализации ООП</a:t>
            </a:r>
          </a:p>
        </p:txBody>
      </p:sp>
      <p:sp>
        <p:nvSpPr>
          <p:cNvPr id="19468" name="AutoShape 26"/>
          <p:cNvSpPr>
            <a:spLocks noChangeArrowheads="1"/>
          </p:cNvSpPr>
          <p:nvPr/>
        </p:nvSpPr>
        <p:spPr bwMode="auto">
          <a:xfrm>
            <a:off x="6084888" y="3321050"/>
            <a:ext cx="2879725" cy="147637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000">
                <a:latin typeface="Tahoma" pitchFamily="34" charset="0"/>
              </a:rPr>
              <a:t>Ожидаемые результаты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деятельности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системы образования</a:t>
            </a:r>
          </a:p>
        </p:txBody>
      </p:sp>
      <p:sp>
        <p:nvSpPr>
          <p:cNvPr id="19469" name="AutoShape 26"/>
          <p:cNvSpPr>
            <a:spLocks noChangeArrowheads="1"/>
          </p:cNvSpPr>
          <p:nvPr/>
        </p:nvSpPr>
        <p:spPr bwMode="auto">
          <a:xfrm>
            <a:off x="6083300" y="1268413"/>
            <a:ext cx="2881313" cy="165576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2000">
              <a:latin typeface="Tahoma" pitchFamily="34" charset="0"/>
            </a:endParaRP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Организационные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и педагогические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условия деятельности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системы образования</a:t>
            </a:r>
          </a:p>
          <a:p>
            <a:pPr algn="ctr">
              <a:defRPr/>
            </a:pPr>
            <a:endParaRPr lang="ru-RU" sz="2000">
              <a:latin typeface="Tahoma" pitchFamily="34" charset="0"/>
            </a:endParaRPr>
          </a:p>
        </p:txBody>
      </p:sp>
      <p:sp>
        <p:nvSpPr>
          <p:cNvPr id="19470" name="AutoShape 26"/>
          <p:cNvSpPr>
            <a:spLocks noChangeArrowheads="1"/>
          </p:cNvSpPr>
          <p:nvPr/>
        </p:nvSpPr>
        <p:spPr bwMode="auto">
          <a:xfrm>
            <a:off x="6083300" y="5229225"/>
            <a:ext cx="2881313" cy="141128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2000">
              <a:latin typeface="Tahoma" pitchFamily="34" charset="0"/>
            </a:endParaRP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Ресурсы: кадры,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 материальная база,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информация,</a:t>
            </a:r>
          </a:p>
          <a:p>
            <a:pPr algn="ctr">
              <a:defRPr/>
            </a:pPr>
            <a:r>
              <a:rPr lang="ru-RU" sz="2000">
                <a:latin typeface="Tahoma" pitchFamily="34" charset="0"/>
              </a:rPr>
              <a:t>финансы</a:t>
            </a:r>
          </a:p>
          <a:p>
            <a:pPr algn="ctr">
              <a:defRPr/>
            </a:pPr>
            <a:endParaRPr lang="ru-RU" sz="2000">
              <a:latin typeface="Tahoma" pitchFamily="34" charset="0"/>
            </a:endParaRP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2484438" y="2636838"/>
            <a:ext cx="574675" cy="504825"/>
          </a:xfrm>
          <a:prstGeom prst="upDownArrow">
            <a:avLst>
              <a:gd name="adj1" fmla="val 50000"/>
              <a:gd name="adj2" fmla="val 20000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vert="eaVert" wrap="none" anchor="ctr"/>
          <a:lstStyle/>
          <a:p>
            <a:endParaRPr lang="ru-RU" sz="3200">
              <a:solidFill>
                <a:srgbClr val="CC0000"/>
              </a:solidFill>
              <a:latin typeface="Bookman Old Style" pitchFamily="18" charset="0"/>
            </a:endParaRP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2484438" y="4579938"/>
            <a:ext cx="574675" cy="504825"/>
          </a:xfrm>
          <a:prstGeom prst="upDownArrow">
            <a:avLst>
              <a:gd name="adj1" fmla="val 50000"/>
              <a:gd name="adj2" fmla="val 20000"/>
            </a:avLst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vert="eaVert" wrap="none" anchor="ctr"/>
          <a:lstStyle/>
          <a:p>
            <a:endParaRPr lang="ru-RU" sz="3200">
              <a:latin typeface="Bookman Old Style" pitchFamily="18" charset="0"/>
            </a:endParaRPr>
          </a:p>
        </p:txBody>
      </p:sp>
      <p:sp>
        <p:nvSpPr>
          <p:cNvPr id="6161" name="AutoShape 27"/>
          <p:cNvSpPr>
            <a:spLocks noChangeArrowheads="1"/>
          </p:cNvSpPr>
          <p:nvPr/>
        </p:nvSpPr>
        <p:spPr bwMode="auto">
          <a:xfrm>
            <a:off x="5292725" y="3716338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AutoShape 27"/>
          <p:cNvSpPr>
            <a:spLocks noChangeArrowheads="1"/>
          </p:cNvSpPr>
          <p:nvPr/>
        </p:nvSpPr>
        <p:spPr bwMode="auto">
          <a:xfrm>
            <a:off x="5292725" y="5589588"/>
            <a:ext cx="719138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miter lim="800000"/>
            <a:headEnd/>
            <a:tailEnd/>
          </a:ln>
          <a:effectLst>
            <a:prstShdw prst="shdw17" dist="17961" dir="2700000">
              <a:srgbClr val="005C5C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7" name="AutoShape 8"/>
          <p:cNvSpPr>
            <a:spLocks noChangeArrowheads="1"/>
          </p:cNvSpPr>
          <p:nvPr/>
        </p:nvSpPr>
        <p:spPr bwMode="auto">
          <a:xfrm>
            <a:off x="4140200" y="836613"/>
            <a:ext cx="1079500" cy="6021387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chemeClr val="accent2"/>
            </a:solidFill>
            <a:round/>
            <a:headEnd/>
            <a:tailEnd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Б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Щ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Е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М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К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Д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Л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Я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С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С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Т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Е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М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Ы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200" b="1">
              <a:latin typeface="Tahoma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Н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М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А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Т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И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В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О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200" b="1">
                <a:latin typeface="Tahoma" pitchFamily="34" charset="0"/>
              </a:rPr>
              <a:t>В</a:t>
            </a:r>
          </a:p>
        </p:txBody>
      </p:sp>
      <p:sp>
        <p:nvSpPr>
          <p:cNvPr id="93204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Стандарт как совокупность требований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4B59F1-BED5-4F37-8A60-BC5EE547569C}" type="slidenum">
              <a:rPr lang="ru-RU"/>
              <a:pPr/>
              <a:t>5</a:t>
            </a:fld>
            <a:endParaRPr lang="ru-RU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Федеральные государственные образовательные стандарты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594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400" b="1">
                <a:solidFill>
                  <a:schemeClr val="accent2"/>
                </a:solidFill>
              </a:rPr>
              <a:t>Требования к </a:t>
            </a: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0000"/>
                </a:solidFill>
                <a:hlinkClick r:id="rId3" action="ppaction://hlinksldjump"/>
              </a:rPr>
              <a:t>результатам</a:t>
            </a:r>
            <a:endParaRPr lang="ru-RU" sz="2400" b="1">
              <a:solidFill>
                <a:srgbClr val="CC0000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зафиксированы </a:t>
            </a:r>
            <a:r>
              <a:rPr lang="ru-RU" b="1">
                <a:solidFill>
                  <a:srgbClr val="CC0000"/>
                </a:solidFill>
              </a:rPr>
              <a:t>личностные,</a:t>
            </a:r>
            <a:r>
              <a:rPr lang="ru-RU" b="1">
                <a:solidFill>
                  <a:schemeClr val="accent2"/>
                </a:solidFill>
              </a:rPr>
              <a:t> </a:t>
            </a:r>
            <a:r>
              <a:rPr lang="ru-RU" b="1">
                <a:solidFill>
                  <a:srgbClr val="CC0000"/>
                </a:solidFill>
              </a:rPr>
              <a:t>метапредметные, предметные</a:t>
            </a:r>
            <a:r>
              <a:rPr lang="ru-RU" b="1">
                <a:solidFill>
                  <a:schemeClr val="accent2"/>
                </a:solidFill>
              </a:rPr>
              <a:t> результаты</a:t>
            </a:r>
            <a:r>
              <a:rPr lang="ru-RU"/>
              <a:t>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преемственность результатов для разных </a:t>
            </a:r>
            <a:r>
              <a:rPr lang="ru-RU" b="1">
                <a:solidFill>
                  <a:srgbClr val="CC3300"/>
                </a:solidFill>
              </a:rPr>
              <a:t>ступеней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зафиксирован</a:t>
            </a:r>
            <a:r>
              <a:rPr lang="ru-RU" b="1">
                <a:solidFill>
                  <a:srgbClr val="CC3300"/>
                </a:solidFill>
              </a:rPr>
              <a:t> системно-деятельностный </a:t>
            </a:r>
            <a:r>
              <a:rPr lang="ru-RU" b="1">
                <a:solidFill>
                  <a:schemeClr val="accent2"/>
                </a:solidFill>
              </a:rPr>
              <a:t>подход</a:t>
            </a:r>
          </a:p>
          <a:p>
            <a:endParaRPr lang="ru-RU" b="1">
              <a:solidFill>
                <a:schemeClr val="accent2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0000"/>
                </a:solidFill>
                <a:hlinkClick r:id="rId4" action="ppaction://hlinksldjump"/>
              </a:rPr>
              <a:t>структуре</a:t>
            </a:r>
            <a:endParaRPr lang="ru-RU" sz="2400" b="1">
              <a:solidFill>
                <a:srgbClr val="CC0000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зафиксировано наличие частей,</a:t>
            </a:r>
            <a:r>
              <a:rPr lang="ru-RU" b="1">
                <a:solidFill>
                  <a:srgbClr val="CC3300"/>
                </a:solidFill>
              </a:rPr>
              <a:t> обязательной </a:t>
            </a:r>
            <a:r>
              <a:rPr lang="ru-RU" b="1">
                <a:solidFill>
                  <a:schemeClr val="accent2"/>
                </a:solidFill>
              </a:rPr>
              <a:t>и </a:t>
            </a:r>
            <a:r>
              <a:rPr lang="ru-RU" b="1">
                <a:solidFill>
                  <a:srgbClr val="CC3300"/>
                </a:solidFill>
              </a:rPr>
              <a:t>формируемой участниками</a:t>
            </a:r>
            <a:r>
              <a:rPr lang="ru-RU" b="1">
                <a:solidFill>
                  <a:schemeClr val="accent2"/>
                </a:solidFill>
              </a:rPr>
              <a:t> образовательного процесса и их </a:t>
            </a:r>
            <a:r>
              <a:rPr lang="ru-RU" b="1">
                <a:solidFill>
                  <a:srgbClr val="CC0000"/>
                </a:solidFill>
              </a:rPr>
              <a:t>соотношение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определены </a:t>
            </a:r>
            <a:r>
              <a:rPr lang="ru-RU" b="1">
                <a:solidFill>
                  <a:srgbClr val="CC0000"/>
                </a:solidFill>
              </a:rPr>
              <a:t>разделы</a:t>
            </a:r>
            <a:r>
              <a:rPr lang="ru-RU" b="1">
                <a:solidFill>
                  <a:schemeClr val="accent2"/>
                </a:solidFill>
              </a:rPr>
              <a:t> ООП (содержательно и количественно)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3300"/>
                </a:solidFill>
              </a:rPr>
              <a:t>интеграция </a:t>
            </a:r>
            <a:r>
              <a:rPr lang="ru-RU" b="1">
                <a:solidFill>
                  <a:schemeClr val="accent2"/>
                </a:solidFill>
              </a:rPr>
              <a:t>учебной и внеучебной деятельности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chemeClr val="accent2"/>
                </a:solidFill>
              </a:rPr>
              <a:t>включена «</a:t>
            </a:r>
            <a:r>
              <a:rPr lang="ru-RU" b="1">
                <a:solidFill>
                  <a:srgbClr val="CC3300"/>
                </a:solidFill>
              </a:rPr>
              <a:t>неаудиторная</a:t>
            </a:r>
            <a:r>
              <a:rPr lang="ru-RU" b="1">
                <a:solidFill>
                  <a:schemeClr val="accent2"/>
                </a:solidFill>
              </a:rPr>
              <a:t> занятость»</a:t>
            </a:r>
          </a:p>
          <a:p>
            <a:pPr>
              <a:buFontTx/>
              <a:buChar char="•"/>
            </a:pPr>
            <a:endParaRPr lang="ru-RU" b="1">
              <a:solidFill>
                <a:schemeClr val="accent2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0000"/>
                </a:solidFill>
                <a:hlinkClick r:id="rId5" action="ppaction://hlinksldjump"/>
              </a:rPr>
              <a:t>условиям</a:t>
            </a:r>
            <a:endParaRPr lang="ru-RU" sz="2400" b="1">
              <a:solidFill>
                <a:srgbClr val="CC0000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0000"/>
                </a:solidFill>
              </a:rPr>
              <a:t>кадровым</a:t>
            </a:r>
            <a:endParaRPr lang="ru-RU" b="1">
              <a:solidFill>
                <a:schemeClr val="accent2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0000"/>
                </a:solidFill>
              </a:rPr>
              <a:t>финансовым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0000"/>
                </a:solidFill>
              </a:rPr>
              <a:t>материально-техническим</a:t>
            </a:r>
            <a:r>
              <a:rPr lang="ru-RU" b="1">
                <a:solidFill>
                  <a:schemeClr val="accent2"/>
                </a:solidFill>
              </a:rPr>
              <a:t>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CC3300"/>
                </a:solidFill>
              </a:rPr>
              <a:t>иным </a:t>
            </a:r>
            <a:r>
              <a:rPr lang="ru-RU" b="1">
                <a:solidFill>
                  <a:srgbClr val="003399"/>
                </a:solidFill>
              </a:rPr>
              <a:t>(информационно-образовательная среда, учебно-методическое обеспечение)</a:t>
            </a:r>
            <a:endParaRPr lang="ru-RU">
              <a:solidFill>
                <a:srgbClr val="003399"/>
              </a:solidFill>
            </a:endParaRPr>
          </a:p>
        </p:txBody>
      </p:sp>
      <p:sp>
        <p:nvSpPr>
          <p:cNvPr id="7173" name="AutoShape 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459788" y="6524625"/>
            <a:ext cx="215900" cy="2254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3B9CD2-178E-4B27-BBE3-0A39101570AA}" type="slidenum">
              <a:rPr lang="ru-RU"/>
              <a:pPr/>
              <a:t>6</a:t>
            </a:fld>
            <a:endParaRPr 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Требования к результатам освоения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основной образовательной программы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50825" y="836613"/>
            <a:ext cx="8642350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C3300"/>
                </a:solidFill>
              </a:rPr>
              <a:t>Личностным</a:t>
            </a:r>
          </a:p>
          <a:p>
            <a:r>
              <a:rPr lang="ru-RU" sz="2000" b="1">
                <a:solidFill>
                  <a:srgbClr val="003399"/>
                </a:solidFill>
              </a:rPr>
              <a:t>готовность и способность к саморазвитию</a:t>
            </a:r>
          </a:p>
          <a:p>
            <a:r>
              <a:rPr lang="ru-RU" sz="2000" b="1">
                <a:solidFill>
                  <a:srgbClr val="003399"/>
                </a:solidFill>
              </a:rPr>
              <a:t>мотивация к обучению и познанию</a:t>
            </a:r>
          </a:p>
          <a:p>
            <a:r>
              <a:rPr lang="ru-RU" sz="2000" b="1">
                <a:solidFill>
                  <a:srgbClr val="003399"/>
                </a:solidFill>
              </a:rPr>
              <a:t>ценностно-смысловые установки </a:t>
            </a:r>
          </a:p>
          <a:p>
            <a:r>
              <a:rPr lang="ru-RU" sz="2000" b="1">
                <a:solidFill>
                  <a:srgbClr val="003399"/>
                </a:solidFill>
              </a:rPr>
              <a:t>социальные компетенции, личностные качества</a:t>
            </a:r>
          </a:p>
          <a:p>
            <a:endParaRPr lang="ru-RU" sz="2000" b="1">
              <a:solidFill>
                <a:srgbClr val="003399"/>
              </a:solidFill>
            </a:endParaRPr>
          </a:p>
          <a:p>
            <a:r>
              <a:rPr lang="ru-RU" sz="2400" b="1">
                <a:solidFill>
                  <a:srgbClr val="CC3300"/>
                </a:solidFill>
              </a:rPr>
              <a:t>Метапредметным</a:t>
            </a:r>
          </a:p>
          <a:p>
            <a:r>
              <a:rPr lang="ru-RU" sz="2000" b="1">
                <a:solidFill>
                  <a:srgbClr val="003399"/>
                </a:solidFill>
              </a:rPr>
              <a:t>универсальные учебные действия: </a:t>
            </a:r>
          </a:p>
          <a:p>
            <a:r>
              <a:rPr lang="ru-RU" sz="2000" b="1">
                <a:solidFill>
                  <a:srgbClr val="003399"/>
                </a:solidFill>
              </a:rPr>
              <a:t>познавательные</a:t>
            </a:r>
          </a:p>
          <a:p>
            <a:r>
              <a:rPr lang="ru-RU" sz="2000" b="1">
                <a:solidFill>
                  <a:srgbClr val="003399"/>
                </a:solidFill>
              </a:rPr>
              <a:t>регулятивные</a:t>
            </a:r>
          </a:p>
          <a:p>
            <a:r>
              <a:rPr lang="ru-RU" sz="2000" b="1">
                <a:solidFill>
                  <a:srgbClr val="003399"/>
                </a:solidFill>
              </a:rPr>
              <a:t>коммуникативные</a:t>
            </a:r>
          </a:p>
          <a:p>
            <a:endParaRPr lang="ru-RU" sz="2000" b="1"/>
          </a:p>
          <a:p>
            <a:r>
              <a:rPr lang="ru-RU" sz="2400" b="1">
                <a:solidFill>
                  <a:srgbClr val="CC3300"/>
                </a:solidFill>
              </a:rPr>
              <a:t>Предметным</a:t>
            </a:r>
          </a:p>
          <a:p>
            <a:r>
              <a:rPr lang="ru-RU" sz="2000" b="1">
                <a:solidFill>
                  <a:srgbClr val="003399"/>
                </a:solidFill>
              </a:rPr>
              <a:t>опыт деятельности специфической для данной предметной области </a:t>
            </a:r>
          </a:p>
          <a:p>
            <a:r>
              <a:rPr lang="ru-RU" sz="2000" b="1">
                <a:solidFill>
                  <a:srgbClr val="003399"/>
                </a:solidFill>
              </a:rPr>
              <a:t>система основополагающих элементов научного знания</a:t>
            </a:r>
          </a:p>
        </p:txBody>
      </p:sp>
      <p:sp>
        <p:nvSpPr>
          <p:cNvPr id="8197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453188"/>
            <a:ext cx="215900" cy="2159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814F26-D6F1-4F74-9793-9DB1FA06145B}" type="slidenum">
              <a:rPr lang="ru-RU"/>
              <a:pPr/>
              <a:t>7</a:t>
            </a:fld>
            <a:endParaRPr lang="ru-RU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Требования к структуре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79388" y="652463"/>
            <a:ext cx="8642350" cy="620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66813" lvl="2" indent="-173038">
              <a:buFontTx/>
              <a:buChar char="•"/>
            </a:pPr>
            <a:endParaRPr lang="ru-RU" sz="2000" b="1">
              <a:solidFill>
                <a:schemeClr val="accent2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3300"/>
                </a:solidFill>
              </a:rPr>
              <a:t>основная образовательная программа –целостный документ</a:t>
            </a:r>
            <a:endParaRPr lang="ru-RU" sz="2000" b="1">
              <a:solidFill>
                <a:schemeClr val="accent2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пояснительная записка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планируемые результаты освоения основной образовательной  программы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учебный план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программа формирования </a:t>
            </a:r>
            <a:r>
              <a:rPr lang="ru-RU" b="1">
                <a:solidFill>
                  <a:srgbClr val="CC3300"/>
                </a:solidFill>
              </a:rPr>
              <a:t>универсальных учебных действий</a:t>
            </a:r>
            <a:endParaRPr lang="ru-RU" b="1">
              <a:solidFill>
                <a:srgbClr val="003399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программы  учебных предметов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программа</a:t>
            </a:r>
            <a:r>
              <a:rPr lang="ru-RU" b="1">
                <a:solidFill>
                  <a:srgbClr val="CC3300"/>
                </a:solidFill>
              </a:rPr>
              <a:t> духовно-нравственного развития, воспитания</a:t>
            </a:r>
            <a:endParaRPr lang="ru-RU" b="1">
              <a:solidFill>
                <a:srgbClr val="003399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программа </a:t>
            </a:r>
            <a:r>
              <a:rPr lang="ru-RU" b="1">
                <a:solidFill>
                  <a:srgbClr val="CC3300"/>
                </a:solidFill>
              </a:rPr>
              <a:t>формирования культуры  здорового и безопасного образа жизни</a:t>
            </a:r>
            <a:endParaRPr lang="ru-RU" b="1">
              <a:solidFill>
                <a:srgbClr val="003399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программа</a:t>
            </a:r>
            <a:r>
              <a:rPr lang="ru-RU" b="1">
                <a:solidFill>
                  <a:srgbClr val="CC3300"/>
                </a:solidFill>
              </a:rPr>
              <a:t> коррекционной работы</a:t>
            </a:r>
            <a:r>
              <a:rPr lang="ru-RU" b="1">
                <a:solidFill>
                  <a:srgbClr val="003399"/>
                </a:solidFill>
              </a:rPr>
              <a:t>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    </a:t>
            </a:r>
            <a:r>
              <a:rPr lang="ru-RU" b="1">
                <a:solidFill>
                  <a:srgbClr val="CC3300"/>
                </a:solidFill>
              </a:rPr>
              <a:t>система оценки</a:t>
            </a:r>
            <a:r>
              <a:rPr lang="ru-RU" b="1">
                <a:solidFill>
                  <a:srgbClr val="003399"/>
                </a:solidFill>
              </a:rPr>
              <a:t> достижения планируемых результатов</a:t>
            </a:r>
          </a:p>
          <a:p>
            <a:pPr>
              <a:buFontTx/>
              <a:buChar char="•"/>
            </a:pPr>
            <a:endParaRPr lang="ru-RU" sz="2000" b="1">
              <a:solidFill>
                <a:schemeClr val="accent2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3300"/>
                </a:solidFill>
              </a:rPr>
              <a:t>внеурочная деятельность</a:t>
            </a:r>
            <a:endParaRPr lang="ru-RU" sz="2000" b="1">
              <a:solidFill>
                <a:srgbClr val="CC3300"/>
              </a:solidFill>
            </a:endParaRP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время, отводимое на внеурочную деятельность, составляет</a:t>
            </a:r>
            <a:r>
              <a:rPr lang="ru-RU" b="1"/>
              <a:t>  </a:t>
            </a:r>
            <a:r>
              <a:rPr lang="ru-RU" b="1">
                <a:solidFill>
                  <a:srgbClr val="CC3300"/>
                </a:solidFill>
              </a:rPr>
              <a:t>до 1350 часов </a:t>
            </a:r>
            <a:r>
              <a:rPr lang="ru-RU" sz="1700">
                <a:solidFill>
                  <a:srgbClr val="003399"/>
                </a:solidFill>
              </a:rPr>
              <a:t>(учебные занятия: не менее 2904 ч. и не более 3210 ч.)</a:t>
            </a:r>
          </a:p>
          <a:p>
            <a:pPr marL="1166813" lvl="2" indent="-173038"/>
            <a:endParaRPr lang="ru-RU" sz="1700">
              <a:solidFill>
                <a:srgbClr val="003399"/>
              </a:solidFill>
            </a:endParaRPr>
          </a:p>
          <a:p>
            <a:pPr marL="1166813" lvl="2" indent="-173038">
              <a:buFontTx/>
              <a:buChar char="•"/>
            </a:pPr>
            <a:endParaRPr lang="ru-RU" sz="2000">
              <a:solidFill>
                <a:srgbClr val="003399"/>
              </a:solidFill>
            </a:endParaRPr>
          </a:p>
        </p:txBody>
      </p:sp>
      <p:sp>
        <p:nvSpPr>
          <p:cNvPr id="9221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453188"/>
            <a:ext cx="215900" cy="2159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1AB666-81C9-4B44-8442-D8EA581EF74B}" type="slidenum">
              <a:rPr lang="ru-RU"/>
              <a:pPr/>
              <a:t>8</a:t>
            </a:fld>
            <a:endParaRPr lang="ru-RU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chemeClr val="accent2"/>
              </a:solidFill>
            </a:endParaRPr>
          </a:p>
          <a:p>
            <a:pPr algn="ctr"/>
            <a:r>
              <a:rPr lang="ru-RU" sz="2800" b="1">
                <a:solidFill>
                  <a:schemeClr val="bg1"/>
                </a:solidFill>
              </a:rPr>
              <a:t>Требования к структуре</a:t>
            </a:r>
            <a:r>
              <a:rPr lang="ru-RU" sz="2400" b="1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основной образовательной программы</a:t>
            </a:r>
          </a:p>
          <a:p>
            <a:pPr lvl="1" algn="ctr">
              <a:buFontTx/>
              <a:buChar char="•"/>
            </a:pPr>
            <a:endParaRPr lang="ru-RU" sz="2400" b="1">
              <a:solidFill>
                <a:schemeClr val="bg1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250825" y="1125538"/>
            <a:ext cx="864235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CC3300"/>
                </a:solidFill>
              </a:rPr>
              <a:t> </a:t>
            </a:r>
            <a:r>
              <a:rPr lang="ru-RU" sz="2000" b="1">
                <a:solidFill>
                  <a:schemeClr val="accent2"/>
                </a:solidFill>
              </a:rPr>
              <a:t>Зафиксированы требования к:</a:t>
            </a:r>
          </a:p>
          <a:p>
            <a:endParaRPr lang="ru-RU" sz="20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2000" b="1">
                <a:solidFill>
                  <a:srgbClr val="CC3300"/>
                </a:solidFill>
              </a:rPr>
              <a:t> количеству и наименованию </a:t>
            </a:r>
            <a:r>
              <a:rPr lang="ru-RU" sz="2000" b="1">
                <a:solidFill>
                  <a:schemeClr val="accent2"/>
                </a:solidFill>
              </a:rPr>
              <a:t>разделов (всего-9), в том числе к учебному плану общеобразовательного учреждения;</a:t>
            </a:r>
          </a:p>
          <a:p>
            <a:pPr>
              <a:buFontTx/>
              <a:buChar char="-"/>
            </a:pPr>
            <a:endParaRPr lang="ru-RU" sz="20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2000" b="1">
                <a:solidFill>
                  <a:srgbClr val="CC3300"/>
                </a:solidFill>
              </a:rPr>
              <a:t>минимальному и максимальному </a:t>
            </a:r>
            <a:r>
              <a:rPr lang="ru-RU" sz="2000" b="1">
                <a:solidFill>
                  <a:schemeClr val="accent2"/>
                </a:solidFill>
              </a:rPr>
              <a:t>количеству учебных часов за 4 года (2 904 - 3 210 часов);</a:t>
            </a:r>
          </a:p>
          <a:p>
            <a:pPr>
              <a:buFontTx/>
              <a:buChar char="-"/>
            </a:pPr>
            <a:endParaRPr lang="ru-RU" sz="2000" b="1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r>
              <a:rPr lang="ru-RU" sz="2000" b="1">
                <a:solidFill>
                  <a:srgbClr val="CC3300"/>
                </a:solidFill>
              </a:rPr>
              <a:t> содержанию </a:t>
            </a:r>
            <a:r>
              <a:rPr lang="ru-RU" sz="2000" b="1">
                <a:solidFill>
                  <a:schemeClr val="accent2"/>
                </a:solidFill>
              </a:rPr>
              <a:t>каждого из разделов;</a:t>
            </a:r>
            <a:endParaRPr lang="ru-RU" sz="2000" b="1">
              <a:solidFill>
                <a:srgbClr val="CC3300"/>
              </a:solidFill>
            </a:endParaRPr>
          </a:p>
          <a:p>
            <a:pPr>
              <a:buFontTx/>
              <a:buChar char="-"/>
            </a:pPr>
            <a:endParaRPr lang="ru-RU" sz="2000" b="1">
              <a:solidFill>
                <a:srgbClr val="CC3300"/>
              </a:solidFill>
            </a:endParaRPr>
          </a:p>
          <a:p>
            <a:pPr>
              <a:buFontTx/>
              <a:buChar char="-"/>
            </a:pPr>
            <a:r>
              <a:rPr lang="ru-RU" sz="2000" b="1">
                <a:solidFill>
                  <a:srgbClr val="CC3300"/>
                </a:solidFill>
              </a:rPr>
              <a:t>соотношению частей </a:t>
            </a:r>
            <a:r>
              <a:rPr lang="ru-RU" sz="2000" b="1">
                <a:solidFill>
                  <a:schemeClr val="accent2"/>
                </a:solidFill>
              </a:rPr>
              <a:t>основной общеобразовательной  </a:t>
            </a:r>
          </a:p>
          <a:p>
            <a:r>
              <a:rPr lang="ru-RU" sz="2000" b="1">
                <a:solidFill>
                  <a:schemeClr val="accent2"/>
                </a:solidFill>
              </a:rPr>
              <a:t>программы (80/20% для первой ступени);</a:t>
            </a:r>
          </a:p>
          <a:p>
            <a:endParaRPr lang="ru-RU" sz="2000" b="1">
              <a:solidFill>
                <a:schemeClr val="accent2"/>
              </a:solidFill>
            </a:endParaRPr>
          </a:p>
          <a:p>
            <a:r>
              <a:rPr lang="ru-RU" sz="2000" b="1">
                <a:solidFill>
                  <a:srgbClr val="CC3300"/>
                </a:solidFill>
              </a:rPr>
              <a:t>- организации </a:t>
            </a:r>
            <a:r>
              <a:rPr lang="ru-RU" sz="2000" b="1">
                <a:solidFill>
                  <a:schemeClr val="accent2"/>
                </a:solidFill>
              </a:rPr>
              <a:t>внеурочной деятельности</a:t>
            </a:r>
          </a:p>
          <a:p>
            <a:pPr>
              <a:buFontTx/>
              <a:buChar char="-"/>
            </a:pPr>
            <a:endParaRPr lang="ru-RU" sz="2000" b="1">
              <a:solidFill>
                <a:schemeClr val="accent2"/>
              </a:solidFill>
            </a:endParaRPr>
          </a:p>
          <a:p>
            <a:pPr marL="630238" lvl="1" indent="-188913"/>
            <a:endParaRPr lang="ru-RU" sz="2400" b="1">
              <a:solidFill>
                <a:schemeClr val="accent2"/>
              </a:solidFill>
            </a:endParaRPr>
          </a:p>
          <a:p>
            <a:endParaRPr lang="ru-RU" sz="2000" b="1">
              <a:solidFill>
                <a:schemeClr val="accent2"/>
              </a:solidFill>
            </a:endParaRPr>
          </a:p>
        </p:txBody>
      </p:sp>
      <p:sp>
        <p:nvSpPr>
          <p:cNvPr id="10245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453188"/>
            <a:ext cx="215900" cy="2159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03BA7C-7278-401C-9A83-E41B02D9F645}" type="slidenum">
              <a:rPr lang="ru-RU"/>
              <a:pPr/>
              <a:t>9</a:t>
            </a:fld>
            <a:endParaRPr lang="ru-RU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952500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chemeClr val="bg1"/>
                </a:solidFill>
              </a:rPr>
              <a:t>Требования к условиям реализации</a:t>
            </a:r>
          </a:p>
          <a:p>
            <a:pPr algn="ctr"/>
            <a:r>
              <a:rPr lang="ru-RU" b="1">
                <a:solidFill>
                  <a:schemeClr val="bg1"/>
                </a:solidFill>
              </a:rPr>
              <a:t>основной образовательной программы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153988" y="855663"/>
            <a:ext cx="8642350" cy="614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66813" lvl="2" indent="-173038">
              <a:buFontTx/>
              <a:buChar char="•"/>
            </a:pPr>
            <a:endParaRPr lang="ru-RU" sz="2000" b="1">
              <a:solidFill>
                <a:schemeClr val="accent2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3300"/>
                </a:solidFill>
              </a:rPr>
              <a:t>кадровые условия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возможность требовать наличие квалификационной категории в государственных и муниципальных образовательных учреждениях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повышение квалификации один раз в пять лет</a:t>
            </a: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3300"/>
                </a:solidFill>
              </a:rPr>
              <a:t>финансовые условия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норматив финансирования не зависит от количества учебных дней в неделю</a:t>
            </a:r>
            <a:endParaRPr lang="ru-RU" sz="2400" b="1">
              <a:solidFill>
                <a:srgbClr val="CC3300"/>
              </a:solidFill>
            </a:endParaRP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3300"/>
                </a:solidFill>
              </a:rPr>
              <a:t>материально-технические условия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функциональный подход к определению условий</a:t>
            </a:r>
          </a:p>
          <a:p>
            <a:pPr marL="1166813" lvl="2" indent="-173038"/>
            <a:r>
              <a:rPr lang="ru-RU" b="1">
                <a:solidFill>
                  <a:srgbClr val="003399"/>
                </a:solidFill>
              </a:rPr>
              <a:t>  </a:t>
            </a:r>
            <a:r>
              <a:rPr lang="ru-RU" sz="1700">
                <a:solidFill>
                  <a:srgbClr val="003399"/>
                </a:solidFill>
              </a:rPr>
              <a:t>(возможность получения информации различными способами, проведения экспериментов, создания материальных объектов и др.) </a:t>
            </a:r>
          </a:p>
          <a:p>
            <a:pPr marL="1166813" lvl="2" indent="-173038">
              <a:buFontTx/>
              <a:buChar char="•"/>
            </a:pPr>
            <a:r>
              <a:rPr lang="ru-RU" b="1">
                <a:solidFill>
                  <a:srgbClr val="003399"/>
                </a:solidFill>
              </a:rPr>
              <a:t>возможность для беспрепятственного доступа обучающихся с ОВЗ к объектам инфраструктуры</a:t>
            </a:r>
            <a:r>
              <a:rPr lang="ru-RU">
                <a:solidFill>
                  <a:srgbClr val="003399"/>
                </a:solidFill>
              </a:rPr>
              <a:t> </a:t>
            </a:r>
            <a:r>
              <a:rPr lang="ru-RU" b="1">
                <a:solidFill>
                  <a:srgbClr val="003399"/>
                </a:solidFill>
              </a:rPr>
              <a:t> </a:t>
            </a:r>
          </a:p>
          <a:p>
            <a:pPr marL="630238" lvl="1" indent="-188913">
              <a:buFontTx/>
              <a:buChar char="•"/>
            </a:pPr>
            <a:r>
              <a:rPr lang="ru-RU" sz="2400" b="1">
                <a:solidFill>
                  <a:srgbClr val="CC3300"/>
                </a:solidFill>
              </a:rPr>
              <a:t>информационная среда образовательного учреждения</a:t>
            </a:r>
            <a:endParaRPr lang="ru-RU" sz="2000" b="1">
              <a:solidFill>
                <a:srgbClr val="CC3300"/>
              </a:solidFill>
            </a:endParaRPr>
          </a:p>
          <a:p>
            <a:pPr marL="1166813" lvl="2" indent="-173038"/>
            <a:endParaRPr lang="ru-RU" sz="2000">
              <a:solidFill>
                <a:srgbClr val="CC3300"/>
              </a:solidFill>
            </a:endParaRPr>
          </a:p>
          <a:p>
            <a:pPr marL="1166813" lvl="2" indent="-173038"/>
            <a:endParaRPr lang="ru-RU" sz="2000" b="1">
              <a:solidFill>
                <a:srgbClr val="003399"/>
              </a:solidFill>
            </a:endParaRPr>
          </a:p>
          <a:p>
            <a:pPr marL="1166813" lvl="2" indent="-173038">
              <a:buFontTx/>
              <a:buChar char="•"/>
            </a:pPr>
            <a:endParaRPr lang="ru-RU" sz="2000">
              <a:solidFill>
                <a:srgbClr val="003399"/>
              </a:solidFill>
            </a:endParaRPr>
          </a:p>
        </p:txBody>
      </p:sp>
      <p:sp>
        <p:nvSpPr>
          <p:cNvPr id="11269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453188"/>
            <a:ext cx="215900" cy="2159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33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2337</TotalTime>
  <Words>2059</Words>
  <Application>Microsoft Office PowerPoint</Application>
  <PresentationFormat>Экран (4:3)</PresentationFormat>
  <Paragraphs>715</Paragraphs>
  <Slides>29</Slides>
  <Notes>24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Tahoma</vt:lpstr>
      <vt:lpstr>Wingdings</vt:lpstr>
      <vt:lpstr>Bookman Old Style</vt:lpstr>
      <vt:lpstr>Symbol</vt:lpstr>
      <vt:lpstr>Times New Roman</vt:lpstr>
      <vt:lpstr>Оформление по умолчанию</vt:lpstr>
      <vt:lpstr>Microsoft Equation 3.0</vt:lpstr>
      <vt:lpstr>Слайд 1</vt:lpstr>
      <vt:lpstr>Слайд 2</vt:lpstr>
      <vt:lpstr>Слайд 3</vt:lpstr>
      <vt:lpstr>  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ФГОС_2010</dc:title>
  <dc:creator>Шмелькова Л.В.</dc:creator>
  <cp:lastModifiedBy>Alexandrova</cp:lastModifiedBy>
  <cp:revision>94</cp:revision>
  <dcterms:created xsi:type="dcterms:W3CDTF">2009-01-27T12:23:48Z</dcterms:created>
  <dcterms:modified xsi:type="dcterms:W3CDTF">2011-05-11T09:20:19Z</dcterms:modified>
</cp:coreProperties>
</file>